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3" r:id="rId2"/>
  </p:sldMasterIdLst>
  <p:notesMasterIdLst>
    <p:notesMasterId r:id="rId155"/>
  </p:notesMasterIdLst>
  <p:sldIdLst>
    <p:sldId id="256" r:id="rId3"/>
    <p:sldId id="306" r:id="rId4"/>
    <p:sldId id="307" r:id="rId5"/>
    <p:sldId id="308" r:id="rId6"/>
    <p:sldId id="309" r:id="rId7"/>
    <p:sldId id="311" r:id="rId8"/>
    <p:sldId id="310" r:id="rId9"/>
    <p:sldId id="312" r:id="rId10"/>
    <p:sldId id="313" r:id="rId11"/>
    <p:sldId id="314" r:id="rId12"/>
    <p:sldId id="315" r:id="rId13"/>
    <p:sldId id="317" r:id="rId14"/>
    <p:sldId id="316" r:id="rId15"/>
    <p:sldId id="318" r:id="rId16"/>
    <p:sldId id="319" r:id="rId17"/>
    <p:sldId id="320" r:id="rId18"/>
    <p:sldId id="321" r:id="rId19"/>
    <p:sldId id="322" r:id="rId20"/>
    <p:sldId id="323" r:id="rId21"/>
    <p:sldId id="325" r:id="rId22"/>
    <p:sldId id="324"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7" r:id="rId69"/>
    <p:sldId id="378" r:id="rId70"/>
    <p:sldId id="381" r:id="rId71"/>
    <p:sldId id="382" r:id="rId72"/>
    <p:sldId id="383" r:id="rId73"/>
    <p:sldId id="384" r:id="rId74"/>
    <p:sldId id="385" r:id="rId75"/>
    <p:sldId id="386" r:id="rId76"/>
    <p:sldId id="379" r:id="rId77"/>
    <p:sldId id="380" r:id="rId78"/>
    <p:sldId id="371" r:id="rId79"/>
    <p:sldId id="372" r:id="rId80"/>
    <p:sldId id="373" r:id="rId81"/>
    <p:sldId id="374" r:id="rId82"/>
    <p:sldId id="375" r:id="rId83"/>
    <p:sldId id="376" r:id="rId84"/>
    <p:sldId id="387" r:id="rId85"/>
    <p:sldId id="388" r:id="rId86"/>
    <p:sldId id="390" r:id="rId87"/>
    <p:sldId id="389" r:id="rId88"/>
    <p:sldId id="391" r:id="rId89"/>
    <p:sldId id="392" r:id="rId90"/>
    <p:sldId id="393" r:id="rId91"/>
    <p:sldId id="394" r:id="rId92"/>
    <p:sldId id="395" r:id="rId93"/>
    <p:sldId id="396" r:id="rId94"/>
    <p:sldId id="397" r:id="rId95"/>
    <p:sldId id="398" r:id="rId96"/>
    <p:sldId id="399" r:id="rId97"/>
    <p:sldId id="401" r:id="rId98"/>
    <p:sldId id="400" r:id="rId99"/>
    <p:sldId id="402" r:id="rId100"/>
    <p:sldId id="403" r:id="rId101"/>
    <p:sldId id="405" r:id="rId102"/>
    <p:sldId id="404" r:id="rId103"/>
    <p:sldId id="406" r:id="rId104"/>
    <p:sldId id="407" r:id="rId105"/>
    <p:sldId id="408" r:id="rId106"/>
    <p:sldId id="409" r:id="rId107"/>
    <p:sldId id="411" r:id="rId108"/>
    <p:sldId id="410" r:id="rId109"/>
    <p:sldId id="412" r:id="rId110"/>
    <p:sldId id="413" r:id="rId111"/>
    <p:sldId id="414" r:id="rId112"/>
    <p:sldId id="416" r:id="rId113"/>
    <p:sldId id="418" r:id="rId114"/>
    <p:sldId id="415" r:id="rId115"/>
    <p:sldId id="417" r:id="rId116"/>
    <p:sldId id="419" r:id="rId117"/>
    <p:sldId id="420" r:id="rId118"/>
    <p:sldId id="421" r:id="rId119"/>
    <p:sldId id="422" r:id="rId120"/>
    <p:sldId id="423" r:id="rId121"/>
    <p:sldId id="424" r:id="rId122"/>
    <p:sldId id="425" r:id="rId123"/>
    <p:sldId id="1961" r:id="rId124"/>
    <p:sldId id="1963" r:id="rId125"/>
    <p:sldId id="1964" r:id="rId126"/>
    <p:sldId id="1968" r:id="rId127"/>
    <p:sldId id="1974" r:id="rId128"/>
    <p:sldId id="1980" r:id="rId129"/>
    <p:sldId id="1984" r:id="rId130"/>
    <p:sldId id="1985" r:id="rId131"/>
    <p:sldId id="1988" r:id="rId132"/>
    <p:sldId id="1990" r:id="rId133"/>
    <p:sldId id="1995" r:id="rId134"/>
    <p:sldId id="1996" r:id="rId135"/>
    <p:sldId id="1999" r:id="rId136"/>
    <p:sldId id="258" r:id="rId137"/>
    <p:sldId id="604" r:id="rId138"/>
    <p:sldId id="605" r:id="rId139"/>
    <p:sldId id="606" r:id="rId140"/>
    <p:sldId id="607" r:id="rId141"/>
    <p:sldId id="601" r:id="rId142"/>
    <p:sldId id="602" r:id="rId143"/>
    <p:sldId id="614" r:id="rId144"/>
    <p:sldId id="603" r:id="rId145"/>
    <p:sldId id="613" r:id="rId146"/>
    <p:sldId id="1935" r:id="rId147"/>
    <p:sldId id="1942" r:id="rId148"/>
    <p:sldId id="1943" r:id="rId149"/>
    <p:sldId id="1944" r:id="rId150"/>
    <p:sldId id="1945" r:id="rId151"/>
    <p:sldId id="1946" r:id="rId152"/>
    <p:sldId id="1947" r:id="rId153"/>
    <p:sldId id="1936" r:id="rId154"/>
  </p:sldIdLst>
  <p:sldSz cx="9144000" cy="5143500" type="screen16x9"/>
  <p:notesSz cx="6858000" cy="9144000"/>
  <p:embeddedFontLst>
    <p:embeddedFont>
      <p:font typeface="Bebas Neue" panose="020B0604020202020204" charset="0"/>
      <p:regular r:id="rId156"/>
    </p:embeddedFont>
    <p:embeddedFont>
      <p:font typeface="Bookman Old Style" panose="02050604050505020204" pitchFamily="18" charset="0"/>
      <p:regular r:id="rId157"/>
      <p:bold r:id="rId158"/>
      <p:italic r:id="rId159"/>
      <p:boldItalic r:id="rId160"/>
    </p:embeddedFont>
    <p:embeddedFont>
      <p:font typeface="Calibri" panose="020F0502020204030204" pitchFamily="34" charset="0"/>
      <p:regular r:id="rId161"/>
      <p:bold r:id="rId162"/>
      <p:italic r:id="rId163"/>
      <p:boldItalic r:id="rId164"/>
    </p:embeddedFont>
    <p:embeddedFont>
      <p:font typeface="Calibri Light" panose="020F0302020204030204" pitchFamily="34" charset="0"/>
      <p:regular r:id="rId165"/>
      <p:italic r:id="rId166"/>
    </p:embeddedFont>
    <p:embeddedFont>
      <p:font typeface="Cambria Math" panose="02040503050406030204" pitchFamily="18" charset="0"/>
      <p:regular r:id="rId167"/>
    </p:embeddedFont>
    <p:embeddedFont>
      <p:font typeface="Montserrat" panose="00000500000000000000" pitchFamily="2" charset="0"/>
      <p:regular r:id="rId168"/>
      <p:bold r:id="rId169"/>
      <p:italic r:id="rId170"/>
      <p:boldItalic r:id="rId171"/>
    </p:embeddedFont>
    <p:embeddedFont>
      <p:font typeface="Montserrat Black" panose="00000A00000000000000" pitchFamily="2" charset="0"/>
      <p:bold r:id="rId172"/>
      <p:boldItalic r:id="rId1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C8F5BE7-3356-468F-A2D3-8F12CAA3ABB7}">
          <p14:sldIdLst>
            <p14:sldId id="256"/>
            <p14:sldId id="306"/>
            <p14:sldId id="307"/>
            <p14:sldId id="308"/>
            <p14:sldId id="309"/>
            <p14:sldId id="311"/>
            <p14:sldId id="310"/>
            <p14:sldId id="312"/>
            <p14:sldId id="313"/>
            <p14:sldId id="314"/>
            <p14:sldId id="315"/>
            <p14:sldId id="317"/>
            <p14:sldId id="316"/>
            <p14:sldId id="318"/>
            <p14:sldId id="319"/>
            <p14:sldId id="320"/>
            <p14:sldId id="321"/>
            <p14:sldId id="322"/>
            <p14:sldId id="323"/>
            <p14:sldId id="325"/>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7"/>
            <p14:sldId id="378"/>
            <p14:sldId id="381"/>
            <p14:sldId id="382"/>
            <p14:sldId id="383"/>
            <p14:sldId id="384"/>
            <p14:sldId id="385"/>
            <p14:sldId id="386"/>
            <p14:sldId id="379"/>
            <p14:sldId id="380"/>
            <p14:sldId id="371"/>
            <p14:sldId id="372"/>
            <p14:sldId id="373"/>
            <p14:sldId id="374"/>
            <p14:sldId id="375"/>
            <p14:sldId id="376"/>
            <p14:sldId id="387"/>
            <p14:sldId id="388"/>
            <p14:sldId id="390"/>
            <p14:sldId id="389"/>
            <p14:sldId id="391"/>
            <p14:sldId id="392"/>
            <p14:sldId id="393"/>
            <p14:sldId id="394"/>
            <p14:sldId id="395"/>
            <p14:sldId id="396"/>
            <p14:sldId id="397"/>
            <p14:sldId id="398"/>
            <p14:sldId id="399"/>
            <p14:sldId id="401"/>
            <p14:sldId id="400"/>
            <p14:sldId id="402"/>
            <p14:sldId id="403"/>
            <p14:sldId id="405"/>
            <p14:sldId id="404"/>
            <p14:sldId id="406"/>
            <p14:sldId id="407"/>
            <p14:sldId id="408"/>
            <p14:sldId id="409"/>
            <p14:sldId id="411"/>
            <p14:sldId id="410"/>
            <p14:sldId id="412"/>
            <p14:sldId id="413"/>
            <p14:sldId id="414"/>
            <p14:sldId id="416"/>
            <p14:sldId id="418"/>
            <p14:sldId id="415"/>
            <p14:sldId id="417"/>
            <p14:sldId id="419"/>
            <p14:sldId id="420"/>
            <p14:sldId id="421"/>
            <p14:sldId id="422"/>
            <p14:sldId id="423"/>
            <p14:sldId id="424"/>
            <p14:sldId id="425"/>
            <p14:sldId id="1961"/>
            <p14:sldId id="1963"/>
            <p14:sldId id="1964"/>
            <p14:sldId id="1968"/>
            <p14:sldId id="1974"/>
            <p14:sldId id="1980"/>
            <p14:sldId id="1984"/>
            <p14:sldId id="1985"/>
            <p14:sldId id="1988"/>
            <p14:sldId id="1990"/>
            <p14:sldId id="1995"/>
            <p14:sldId id="1996"/>
            <p14:sldId id="1999"/>
            <p14:sldId id="258"/>
            <p14:sldId id="604"/>
            <p14:sldId id="605"/>
            <p14:sldId id="606"/>
            <p14:sldId id="607"/>
            <p14:sldId id="601"/>
            <p14:sldId id="602"/>
            <p14:sldId id="614"/>
            <p14:sldId id="603"/>
            <p14:sldId id="613"/>
            <p14:sldId id="1935"/>
            <p14:sldId id="1942"/>
            <p14:sldId id="1943"/>
            <p14:sldId id="1944"/>
            <p14:sldId id="1945"/>
            <p14:sldId id="1946"/>
            <p14:sldId id="1947"/>
            <p14:sldId id="19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0B4BEA-323D-47A7-9B89-16EFB6C53F1A}">
  <a:tblStyle styleId="{180B4BEA-323D-47A7-9B89-16EFB6C53F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81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4.fntdata"/><Relationship Id="rId170"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5.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1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6.fntdata"/><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font" Target="fonts/font1.fntdata"/><Relationship Id="rId177" Type="http://schemas.openxmlformats.org/officeDocument/2006/relationships/tableStyles" Target="tableStyles.xml"/><Relationship Id="rId172" Type="http://schemas.openxmlformats.org/officeDocument/2006/relationships/font" Target="fonts/font17.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2.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9.fntdata"/><Relationship Id="rId169"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0.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notesMaster" Target="notesMasters/notesMaster1.xml"/><Relationship Id="rId176"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1.fntdata"/><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49:40.940"/>
    </inkml:context>
    <inkml:brush xml:id="br0">
      <inkml:brushProperty name="width" value="0.2" units="cm"/>
      <inkml:brushProperty name="height" value="0.2" units="cm"/>
      <inkml:brushProperty name="color" value="#5B2D90"/>
    </inkml:brush>
  </inkml:definitions>
  <inkml:trace contextRef="#ctx0" brushRef="#br0">782 0 24575,'-33'33'0,"-1"0"0,-3-1 0,-2 1 0,-5 6 0,-2 0 0,3-3 0,0-3 0,5-2 0,2-1 0,3 1 0,1 0 0,-19 23 0,8 2 0,9-4 0,11-7 0,5-3 0,2-4 0,-1 0 0,-1 5 0,-3 0 0,2 0 0,5-3 0,2-6 0,2-2 0,1-2 0,1-1 0,2 1 0,3 2 0,1 4 0,2 1 0,6 4 0,8 2 0,6 0 0,8 0 0,5-3 0,1-1 0,4-1 0,0-3 0,2-2 0,5-2 0,1-2 0,-1-1 0,2-1 0,8 0 0,8-6 0,-27-11 0,2-2 0,4-2 0,0-3 0,2 0 0,-1-2 0,2 1 0,-1-2 0,-1 0 0,-1 0 0,31 0 0,-14-1 0,-14-4 0,-14-2 0,-6-4 0,-3-2 0,-1-7 0,3-7 0,-1-8 0,2-7 0,1-5 0,-1 0 0,-4 2 0,-4 5 0,-4 5 0,-3-1 0,-1 0 0,-1-6 0,-2-9 0,1-11 0,0-10 0,-5 34 0,0-1 0,-1-2 0,0 1 0,0 1 0,-2 1 0,-2-32 0,-8 6 0,-7 12 0,-9 1 0,-4 3 0,-1 2 0,-1 0 0,0 3 0,0-2 0,6 0 0,1 6 0,4 2 0,2 7 0,-2 4 0,0 2 0,1 4 0,-2 3 0,-1 3 0,-3 5 0,2 3 0,-1 1 0,-4 1 0,-3 1 0,-5 0 0,4 0 0,4 0 0,4-2 0,8 1 0,4-1 0,3 1 0,2 1 0,4 0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94197A-909D-6248-B44E-761B541FFA90}"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412580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94197A-909D-6248-B44E-761B541FFA90}"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3834419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94197A-909D-6248-B44E-761B541FFA90}"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68887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The word </a:t>
            </a:r>
            <a:r>
              <a:rPr lang="en-US" sz="1800" b="0" dirty="0">
                <a:effectLst/>
                <a:latin typeface="NimbusRomNo9L"/>
              </a:rPr>
              <a:t>head </a:t>
            </a:r>
            <a:r>
              <a:rPr lang="en-US" sz="1800" dirty="0">
                <a:effectLst/>
                <a:latin typeface="NimbusRomNo9L"/>
              </a:rPr>
              <a:t>is used in </a:t>
            </a:r>
            <a:r>
              <a:rPr lang="en-US" sz="1200" dirty="0">
                <a:effectLst/>
                <a:latin typeface="Times New Roman" charset="0"/>
              </a:rPr>
              <a:t> </a:t>
            </a:r>
            <a:r>
              <a:rPr lang="en-US" sz="1800" dirty="0">
                <a:effectLst/>
                <a:latin typeface="NimbusRomNo9L"/>
              </a:rPr>
              <a:t>transformers to refer to specific structured layers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0D4404-C563-6B43-A824-459A163A6375}" type="slidenum">
              <a:rPr kumimoji="0" lang="en-US" sz="1200" b="0" i="0" u="none" strike="noStrike" kern="1200" cap="none" spc="0" normalizeH="0" baseline="0" noProof="0" smtClean="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90582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NimbusRomNo9L"/>
              </a:rPr>
              <a:t>the result of a dot product can be an arbitrarily large (positive or negative) value, and exponentiating large values can lead to numerical issues and loss of gradients during training. To avoid this, we scale the dot product by a factor related to the size of the embeddings, via diving by the square root of the dimensionality of the query and key vectors (</a:t>
            </a:r>
            <a:r>
              <a:rPr lang="en-US" sz="1800" i="1" dirty="0">
                <a:effectLst/>
                <a:latin typeface="NimbusRomNo9L"/>
              </a:rPr>
              <a:t>dk</a:t>
            </a:r>
            <a:r>
              <a:rPr lang="en-US" sz="1800" dirty="0">
                <a:effectLst/>
                <a:latin typeface="NimbusRomNo9L"/>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0D4404-C563-6B43-A824-459A163A6375}" type="slidenum">
              <a:rPr kumimoji="0" lang="en-US" sz="1200" b="0" i="0" u="none" strike="noStrike" kern="1200" cap="none" spc="0" normalizeH="0" baseline="0" noProof="0" smtClean="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3789175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0D4404-C563-6B43-A824-459A163A6375}" type="slidenum">
              <a:rPr kumimoji="0" lang="en-US" sz="1200" b="0" i="0" u="none" strike="noStrike" kern="1200" cap="none" spc="0" normalizeH="0" baseline="0" noProof="0" smtClean="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225032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Up to 128 in Lllama3 405B</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0D4404-C563-6B43-A824-459A163A6375}" type="slidenum">
              <a:rPr kumimoji="0" lang="en-US" sz="1200" b="0" i="0" u="none" strike="noStrike" kern="1200" cap="none" spc="0" normalizeH="0" baseline="0" noProof="0" smtClean="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215536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2683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8206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3561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0D4404-C563-6B43-A824-459A163A6375}" type="slidenum">
              <a:rPr kumimoji="0" lang="en-US" sz="1200" b="0" i="0" u="none" strike="noStrike" kern="1200" cap="none" spc="0" normalizeH="0" baseline="0" noProof="0" smtClean="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040720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94197A-909D-6248-B44E-761B541FFA90}"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92493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94197A-909D-6248-B44E-761B541FFA90}"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773521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94197A-909D-6248-B44E-761B541FFA90}"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But the static meaning of "it" can't represent that, it just means "I am a non-human pronoun". </a:t>
            </a:r>
          </a:p>
        </p:txBody>
      </p:sp>
    </p:spTree>
    <p:extLst>
      <p:ext uri="{BB962C8B-B14F-4D97-AF65-F5344CB8AC3E}">
        <p14:creationId xmlns:p14="http://schemas.microsoft.com/office/powerpoint/2010/main" val="1383585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94197A-909D-6248-B44E-761B541FFA90}" type="slidenum">
              <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sz="1200" b="0" i="0" u="none" strike="noStrike" kern="1200" cap="none" spc="0" normalizeH="0" baseline="0" noProof="0">
              <a:ln>
                <a:noFill/>
              </a:ln>
              <a:solidFill>
                <a:srgbClr val="000000"/>
              </a:solidFill>
              <a:effectLst/>
              <a:uLnTx/>
              <a:uFillTx/>
              <a:latin typeface="Times New Roman" charset="0"/>
              <a:ea typeface="ＭＳ Ｐゴシック" charset="0"/>
            </a:endParaRPr>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4635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5"/>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8"/>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9629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5"/>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3"/>
            <a:ext cx="3703320" cy="552212"/>
          </a:xfrm>
        </p:spPr>
        <p:txBody>
          <a:bodyPr lIns="91440" rIns="91440" anchor="ctr">
            <a:normAutofit/>
          </a:bodyPr>
          <a:lstStyle>
            <a:lvl1pPr marL="0" indent="0">
              <a:buNone/>
              <a:defRPr sz="1125" b="0" cap="all" baseline="0">
                <a:solidFill>
                  <a:schemeClr val="tx2"/>
                </a:solidFill>
              </a:defRPr>
            </a:lvl1pPr>
            <a:lvl2pPr marL="257156" indent="0">
              <a:buNone/>
              <a:defRPr sz="1125" b="1"/>
            </a:lvl2pPr>
            <a:lvl3pPr marL="514313" indent="0">
              <a:buNone/>
              <a:defRPr sz="1013" b="1"/>
            </a:lvl3pPr>
            <a:lvl4pPr marL="771468" indent="0">
              <a:buNone/>
              <a:defRPr sz="900" b="1"/>
            </a:lvl4pPr>
            <a:lvl5pPr marL="1028624" indent="0">
              <a:buNone/>
              <a:defRPr sz="900" b="1"/>
            </a:lvl5pPr>
            <a:lvl6pPr marL="1285779" indent="0">
              <a:buNone/>
              <a:defRPr sz="900" b="1"/>
            </a:lvl6pPr>
            <a:lvl7pPr marL="1542935" indent="0">
              <a:buNone/>
              <a:defRPr sz="900" b="1"/>
            </a:lvl7pPr>
            <a:lvl8pPr marL="1800090" indent="0">
              <a:buNone/>
              <a:defRPr sz="900" b="1"/>
            </a:lvl8pPr>
            <a:lvl9pPr marL="2057246" indent="0">
              <a:buNone/>
              <a:defRPr sz="9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43"/>
            <a:ext cx="3703320" cy="552212"/>
          </a:xfrm>
        </p:spPr>
        <p:txBody>
          <a:bodyPr lIns="91440" rIns="91440" anchor="ctr">
            <a:normAutofit/>
          </a:bodyPr>
          <a:lstStyle>
            <a:lvl1pPr marL="0" indent="0">
              <a:buNone/>
              <a:defRPr sz="1125" b="0" cap="all" baseline="0">
                <a:solidFill>
                  <a:schemeClr val="tx2"/>
                </a:solidFill>
              </a:defRPr>
            </a:lvl1pPr>
            <a:lvl2pPr marL="257156" indent="0">
              <a:buNone/>
              <a:defRPr sz="1125" b="1"/>
            </a:lvl2pPr>
            <a:lvl3pPr marL="514313" indent="0">
              <a:buNone/>
              <a:defRPr sz="1013" b="1"/>
            </a:lvl3pPr>
            <a:lvl4pPr marL="771468" indent="0">
              <a:buNone/>
              <a:defRPr sz="900" b="1"/>
            </a:lvl4pPr>
            <a:lvl5pPr marL="1028624" indent="0">
              <a:buNone/>
              <a:defRPr sz="900" b="1"/>
            </a:lvl5pPr>
            <a:lvl6pPr marL="1285779" indent="0">
              <a:buNone/>
              <a:defRPr sz="900" b="1"/>
            </a:lvl6pPr>
            <a:lvl7pPr marL="1542935" indent="0">
              <a:buNone/>
              <a:defRPr sz="900" b="1"/>
            </a:lvl7pPr>
            <a:lvl8pPr marL="1800090" indent="0">
              <a:buNone/>
              <a:defRPr sz="900" b="1"/>
            </a:lvl8pPr>
            <a:lvl9pPr marL="2057246"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0229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31"/>
            <a:ext cx="4040188" cy="479822"/>
          </a:xfrm>
        </p:spPr>
        <p:txBody>
          <a:bodyPr anchor="b"/>
          <a:lstStyle>
            <a:lvl1pPr marL="0" indent="0">
              <a:buNone/>
              <a:defRPr sz="1800" b="1"/>
            </a:lvl1pPr>
            <a:lvl2pPr marL="342875" indent="0">
              <a:buNone/>
              <a:defRPr sz="1500" b="1"/>
            </a:lvl2pPr>
            <a:lvl3pPr marL="685750"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1800"/>
            </a:lvl1pPr>
            <a:lvl2pPr>
              <a:defRPr sz="15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30" y="1253731"/>
            <a:ext cx="4041775" cy="479822"/>
          </a:xfrm>
        </p:spPr>
        <p:txBody>
          <a:bodyPr anchor="b"/>
          <a:lstStyle>
            <a:lvl1pPr marL="0" indent="0">
              <a:buNone/>
              <a:defRPr sz="1800" b="1"/>
            </a:lvl1pPr>
            <a:lvl2pPr marL="342875" indent="0">
              <a:buNone/>
              <a:defRPr sz="1500" b="1"/>
            </a:lvl2pPr>
            <a:lvl3pPr marL="685750"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492630" y="1733550"/>
            <a:ext cx="4041775" cy="2971800"/>
          </a:xfrm>
        </p:spPr>
        <p:txBody>
          <a:bodyPr/>
          <a:lstStyle>
            <a:lvl1pPr>
              <a:defRPr sz="1800"/>
            </a:lvl1pPr>
            <a:lvl2pPr>
              <a:defRPr sz="15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1" y="2548896"/>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35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836443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025"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2" y="548640"/>
            <a:ext cx="5009393" cy="3943350"/>
          </a:xfrm>
        </p:spPr>
        <p:txBody>
          <a:bodyPr/>
          <a:lstStyle>
            <a:lvl1pPr>
              <a:defRPr sz="2400" baseline="0">
                <a:solidFill>
                  <a:schemeClr val="accent2"/>
                </a:solidFill>
              </a:defRPr>
            </a:lvl1pPr>
            <a:lvl2pPr>
              <a:defRPr sz="2100" baseline="0">
                <a:solidFill>
                  <a:schemeClr val="accent2"/>
                </a:solidFill>
              </a:defRPr>
            </a:lvl2pPr>
            <a:lvl3pPr>
              <a:defRPr sz="18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844">
                <a:solidFill>
                  <a:srgbClr val="FFFFFF"/>
                </a:solidFill>
              </a:defRPr>
            </a:lvl1pPr>
            <a:lvl2pPr marL="257156" indent="0">
              <a:buNone/>
              <a:defRPr sz="675"/>
            </a:lvl2pPr>
            <a:lvl3pPr marL="514313" indent="0">
              <a:buNone/>
              <a:defRPr sz="563"/>
            </a:lvl3pPr>
            <a:lvl4pPr marL="771468" indent="0">
              <a:buNone/>
              <a:defRPr sz="506"/>
            </a:lvl4pPr>
            <a:lvl5pPr marL="1028624" indent="0">
              <a:buNone/>
              <a:defRPr sz="506"/>
            </a:lvl5pPr>
            <a:lvl6pPr marL="1285779" indent="0">
              <a:buNone/>
              <a:defRPr sz="506"/>
            </a:lvl6pPr>
            <a:lvl7pPr marL="1542935" indent="0">
              <a:buNone/>
              <a:defRPr sz="506"/>
            </a:lvl7pPr>
            <a:lvl8pPr marL="1800090" indent="0">
              <a:buNone/>
              <a:defRPr sz="506"/>
            </a:lvl8pPr>
            <a:lvl9pPr marL="2057246" indent="0">
              <a:buNone/>
              <a:defRPr sz="506"/>
            </a:lvl9pPr>
          </a:lstStyle>
          <a:p>
            <a:pPr lvl="0"/>
            <a:r>
              <a:rPr lang="en-US"/>
              <a:t>Click to edit Master text styles</a:t>
            </a:r>
          </a:p>
        </p:txBody>
      </p:sp>
      <p:sp>
        <p:nvSpPr>
          <p:cNvPr id="5" name="Date Placeholder 4"/>
          <p:cNvSpPr>
            <a:spLocks noGrp="1"/>
          </p:cNvSpPr>
          <p:nvPr>
            <p:ph type="dt" sz="half" idx="10"/>
          </p:nvPr>
        </p:nvSpPr>
        <p:spPr>
          <a:xfrm>
            <a:off x="349139" y="4844844"/>
            <a:ext cx="1963883" cy="273844"/>
          </a:xfrm>
        </p:spPr>
        <p:txBody>
          <a:bodyPr/>
          <a:lstStyle>
            <a:lvl1pPr algn="l">
              <a:defRPr/>
            </a:lvl1pPr>
          </a:lstStyle>
          <a:p>
            <a:fld id="{240CDC23-E565-C848-9AF6-12BD09C53D91}" type="datetimeFigureOut">
              <a:rPr lang="en-US" smtClean="0"/>
              <a:t>4/30/2025</a:t>
            </a:fld>
            <a:endParaRPr lang="en-US"/>
          </a:p>
        </p:txBody>
      </p:sp>
      <p:sp>
        <p:nvSpPr>
          <p:cNvPr id="6" name="Footer Placeholder 5"/>
          <p:cNvSpPr>
            <a:spLocks noGrp="1"/>
          </p:cNvSpPr>
          <p:nvPr>
            <p:ph type="ftr" sz="quarter" idx="11"/>
          </p:nvPr>
        </p:nvSpPr>
        <p:spPr>
          <a:xfrm>
            <a:off x="3600450" y="4844844"/>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27110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userDrawn="1">
  <p:cSld name="CUSTOM_10">
    <p:spTree>
      <p:nvGrpSpPr>
        <p:cNvPr id="1" name="Shape 909"/>
        <p:cNvGrpSpPr/>
        <p:nvPr/>
      </p:nvGrpSpPr>
      <p:grpSpPr>
        <a:xfrm>
          <a:off x="0" y="0"/>
          <a:ext cx="0" cy="0"/>
          <a:chOff x="0" y="0"/>
          <a:chExt cx="0" cy="0"/>
        </a:xfrm>
      </p:grpSpPr>
      <p:sp>
        <p:nvSpPr>
          <p:cNvPr id="910" name="Google Shape;910;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dirty="0"/>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 Placeholder 4">
            <a:extLst>
              <a:ext uri="{FF2B5EF4-FFF2-40B4-BE49-F238E27FC236}">
                <a16:creationId xmlns:a16="http://schemas.microsoft.com/office/drawing/2014/main" id="{42BDD800-A48A-4165-9AB8-AC77659ABF59}"/>
              </a:ext>
            </a:extLst>
          </p:cNvPr>
          <p:cNvSpPr>
            <a:spLocks noGrp="1"/>
          </p:cNvSpPr>
          <p:nvPr>
            <p:ph type="body" sz="quarter" idx="10"/>
          </p:nvPr>
        </p:nvSpPr>
        <p:spPr>
          <a:xfrm>
            <a:off x="712788" y="1373188"/>
            <a:ext cx="7718425" cy="330993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7563-501E-4BFA-A34C-C5B9B17D564E}"/>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473140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lvl1pPr>
              <a:defRPr sz="315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822964" y="1200150"/>
            <a:ext cx="7543801" cy="3429000"/>
          </a:xfrm>
        </p:spPr>
        <p:txBody>
          <a:bodyPr/>
          <a:lstStyle>
            <a:lvl1pPr marL="5954" indent="-5954">
              <a:buNone/>
              <a:tabLst/>
              <a:defRPr sz="2100" baseline="0">
                <a:solidFill>
                  <a:schemeClr val="tx1">
                    <a:lumMod val="65000"/>
                    <a:lumOff val="35000"/>
                  </a:schemeClr>
                </a:solidFill>
              </a:defRPr>
            </a:lvl1pPr>
            <a:lvl2pPr marL="303587" indent="-190487">
              <a:tabLst/>
              <a:defRPr sz="1800" baseline="0">
                <a:solidFill>
                  <a:schemeClr val="tx1">
                    <a:lumMod val="65000"/>
                    <a:lumOff val="35000"/>
                  </a:schemeClr>
                </a:solidFill>
              </a:defRPr>
            </a:lvl2pPr>
            <a:lvl3pPr marL="386924" indent="-171438">
              <a:tabLst/>
              <a:defRPr sz="1500" baseline="0">
                <a:solidFill>
                  <a:schemeClr val="tx1">
                    <a:lumMod val="65000"/>
                    <a:lumOff val="35000"/>
                  </a:schemeClr>
                </a:solidFill>
              </a:defRPr>
            </a:lvl3pPr>
            <a:lvl4pPr marL="517884" indent="-198820">
              <a:tabLst/>
              <a:defRPr sz="1200" baseline="0">
                <a:solidFill>
                  <a:schemeClr val="tx1">
                    <a:lumMod val="65000"/>
                    <a:lumOff val="35000"/>
                  </a:schemeClr>
                </a:solidFill>
              </a:defRPr>
            </a:lvl4pPr>
            <a:lvl5pPr marL="601221" indent="-179771">
              <a:tabLst/>
              <a:defRPr sz="105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4/30/2025</a:t>
            </a:fld>
            <a:endParaRPr lang="en-US"/>
          </a:p>
        </p:txBody>
      </p:sp>
      <p:sp>
        <p:nvSpPr>
          <p:cNvPr id="5" name="Footer Placeholder 4"/>
          <p:cNvSpPr>
            <a:spLocks noGrp="1"/>
          </p:cNvSpPr>
          <p:nvPr>
            <p:ph type="ftr" sz="quarter" idx="11"/>
          </p:nvPr>
        </p:nvSpPr>
        <p:spPr>
          <a:xfrm>
            <a:off x="2764640" y="5029206"/>
            <a:ext cx="3617103" cy="89483"/>
          </a:xfrm>
        </p:spPr>
        <p:txBody>
          <a:bodyPr/>
          <a:lstStyle>
            <a:lvl1pPr>
              <a:defRPr sz="450">
                <a:solidFill>
                  <a:schemeClr val="tx1"/>
                </a:solidFill>
              </a:defRPr>
            </a:lvl1pPr>
          </a:lstStyle>
          <a:p>
            <a:r>
              <a:rPr lang="en-US" dirty="0"/>
              <a:t>Slides adapted from Jure </a:t>
            </a:r>
            <a:r>
              <a:rPr lang="en-US" dirty="0" err="1"/>
              <a:t>Leskovec</a:t>
            </a:r>
            <a:endParaRPr lang="en-US" sz="394"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432578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lvl1pPr>
              <a:defRPr sz="3150" baseline="0"/>
            </a:lvl1pPr>
          </a:lstStyle>
          <a:p>
            <a:r>
              <a:rPr lang="en-US" dirty="0"/>
              <a:t>Click to edit Master title style</a:t>
            </a:r>
          </a:p>
        </p:txBody>
      </p:sp>
      <p:sp>
        <p:nvSpPr>
          <p:cNvPr id="3" name="Content Placeholder 2"/>
          <p:cNvSpPr>
            <a:spLocks noGrp="1"/>
          </p:cNvSpPr>
          <p:nvPr>
            <p:ph idx="1"/>
          </p:nvPr>
        </p:nvSpPr>
        <p:spPr>
          <a:xfrm>
            <a:off x="822964" y="1200150"/>
            <a:ext cx="7543801" cy="3429000"/>
          </a:xfrm>
        </p:spPr>
        <p:txBody>
          <a:bodyPr/>
          <a:lstStyle>
            <a:lvl1pPr marL="5954" indent="-5954">
              <a:buNone/>
              <a:tabLst/>
              <a:defRPr sz="2100" baseline="0">
                <a:solidFill>
                  <a:schemeClr val="tx1">
                    <a:lumMod val="75000"/>
                    <a:lumOff val="25000"/>
                  </a:schemeClr>
                </a:solidFill>
              </a:defRPr>
            </a:lvl1pPr>
            <a:lvl2pPr marL="303587" indent="-190487">
              <a:tabLst/>
              <a:defRPr sz="1800" baseline="0">
                <a:solidFill>
                  <a:schemeClr val="tx1">
                    <a:lumMod val="75000"/>
                    <a:lumOff val="25000"/>
                  </a:schemeClr>
                </a:solidFill>
              </a:defRPr>
            </a:lvl2pPr>
            <a:lvl3pPr marL="386924" indent="-171438">
              <a:tabLst/>
              <a:defRPr sz="1500" baseline="0">
                <a:solidFill>
                  <a:schemeClr val="tx1">
                    <a:lumMod val="75000"/>
                    <a:lumOff val="25000"/>
                  </a:schemeClr>
                </a:solidFill>
              </a:defRPr>
            </a:lvl3pPr>
            <a:lvl4pPr marL="517884" indent="-198820">
              <a:tabLst/>
              <a:defRPr sz="1200" baseline="0">
                <a:solidFill>
                  <a:schemeClr val="tx1">
                    <a:lumMod val="75000"/>
                    <a:lumOff val="25000"/>
                  </a:schemeClr>
                </a:solidFill>
              </a:defRPr>
            </a:lvl4pPr>
            <a:lvl5pPr marL="601221" indent="-179771">
              <a:tabLst/>
              <a:defRPr sz="105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4/30/2025</a:t>
            </a:fld>
            <a:endParaRPr lang="en-US"/>
          </a:p>
        </p:txBody>
      </p:sp>
      <p:sp>
        <p:nvSpPr>
          <p:cNvPr id="5" name="Footer Placeholder 4"/>
          <p:cNvSpPr>
            <a:spLocks noGrp="1"/>
          </p:cNvSpPr>
          <p:nvPr>
            <p:ph type="ftr" sz="quarter" idx="11"/>
          </p:nvPr>
        </p:nvSpPr>
        <p:spPr>
          <a:xfrm>
            <a:off x="2764640" y="5029206"/>
            <a:ext cx="3617103" cy="89483"/>
          </a:xfrm>
        </p:spPr>
        <p:txBody>
          <a:bodyPr/>
          <a:lstStyle>
            <a:lvl1pPr>
              <a:defRPr sz="450">
                <a:solidFill>
                  <a:schemeClr val="tx1"/>
                </a:solidFill>
              </a:defRPr>
            </a:lvl1pPr>
          </a:lstStyle>
          <a:p>
            <a:r>
              <a:rPr lang="en-US" dirty="0"/>
              <a:t>Slides adapted from Jure </a:t>
            </a:r>
            <a:r>
              <a:rPr lang="en-US" dirty="0" err="1"/>
              <a:t>Leskovec</a:t>
            </a:r>
            <a:endParaRPr lang="en-US" sz="394"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206444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71" r:id="rId4"/>
    <p:sldLayoutId id="2147483682" r:id="rId5"/>
    <p:sldLayoutId id="2147483676" r:id="rId6"/>
    <p:sldLayoutId id="214748367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9"/>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5"/>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5"/>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6" y="4844844"/>
            <a:ext cx="1854203" cy="273844"/>
          </a:xfrm>
          <a:prstGeom prst="rect">
            <a:avLst/>
          </a:prstGeom>
        </p:spPr>
        <p:txBody>
          <a:bodyPr vert="horz" lIns="91440" tIns="45720" rIns="91440" bIns="45720" rtlCol="0" anchor="ctr"/>
          <a:lstStyle>
            <a:lvl1pPr algn="l">
              <a:defRPr sz="506">
                <a:solidFill>
                  <a:srgbClr val="FFFFFF"/>
                </a:solidFill>
              </a:defRPr>
            </a:lvl1pPr>
          </a:lstStyle>
          <a:p>
            <a:fld id="{240CDC23-E565-C848-9AF6-12BD09C53D91}" type="datetimeFigureOut">
              <a:rPr lang="en-US" smtClean="0"/>
              <a:t>4/30/2025</a:t>
            </a:fld>
            <a:endParaRPr lang="en-US"/>
          </a:p>
        </p:txBody>
      </p:sp>
      <p:sp>
        <p:nvSpPr>
          <p:cNvPr id="5" name="Footer Placeholder 4"/>
          <p:cNvSpPr>
            <a:spLocks noGrp="1"/>
          </p:cNvSpPr>
          <p:nvPr>
            <p:ph type="ftr" sz="quarter" idx="3"/>
          </p:nvPr>
        </p:nvSpPr>
        <p:spPr>
          <a:xfrm>
            <a:off x="2764640" y="4844844"/>
            <a:ext cx="3617103" cy="273844"/>
          </a:xfrm>
          <a:prstGeom prst="rect">
            <a:avLst/>
          </a:prstGeom>
        </p:spPr>
        <p:txBody>
          <a:bodyPr vert="horz" lIns="91440" tIns="45720" rIns="91440" bIns="45720" rtlCol="0" anchor="ctr"/>
          <a:lstStyle>
            <a:lvl1pPr algn="ctr">
              <a:defRPr sz="506"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9" y="4844844"/>
            <a:ext cx="984019" cy="273844"/>
          </a:xfrm>
          <a:prstGeom prst="rect">
            <a:avLst/>
          </a:prstGeom>
        </p:spPr>
        <p:txBody>
          <a:bodyPr vert="horz" lIns="91440" tIns="45720" rIns="91440" bIns="45720" rtlCol="0" anchor="ctr"/>
          <a:lstStyle>
            <a:lvl1pPr algn="r">
              <a:defRPr sz="59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30152821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Lst>
  <p:txStyles>
    <p:titleStyle>
      <a:lvl1pPr algn="l" defTabSz="514313" rtl="0" eaLnBrk="1" latinLnBrk="0" hangingPunct="1">
        <a:lnSpc>
          <a:spcPct val="85000"/>
        </a:lnSpc>
        <a:spcBef>
          <a:spcPct val="0"/>
        </a:spcBef>
        <a:buNone/>
        <a:defRPr sz="2700" kern="1200" spc="-28" baseline="0">
          <a:solidFill>
            <a:schemeClr val="tx1">
              <a:lumMod val="75000"/>
              <a:lumOff val="25000"/>
            </a:schemeClr>
          </a:solidFill>
          <a:latin typeface="+mj-lt"/>
          <a:ea typeface="+mj-ea"/>
          <a:cs typeface="+mj-cs"/>
        </a:defRPr>
      </a:lvl1pPr>
    </p:titleStyle>
    <p:bodyStyle>
      <a:lvl1pPr marL="51432" indent="-51432" algn="l" defTabSz="514313" rtl="0" eaLnBrk="1" latinLnBrk="0" hangingPunct="1">
        <a:lnSpc>
          <a:spcPct val="90000"/>
        </a:lnSpc>
        <a:spcBef>
          <a:spcPts val="675"/>
        </a:spcBef>
        <a:spcAft>
          <a:spcPts val="113"/>
        </a:spcAft>
        <a:buClr>
          <a:schemeClr val="accent1"/>
        </a:buClr>
        <a:buSzPct val="100000"/>
        <a:buFont typeface="Calibri" panose="020F0502020204030204" pitchFamily="34" charset="0"/>
        <a:buChar char=" "/>
        <a:defRPr sz="1125" kern="1200">
          <a:solidFill>
            <a:schemeClr val="tx1">
              <a:lumMod val="75000"/>
              <a:lumOff val="25000"/>
            </a:schemeClr>
          </a:solidFill>
          <a:latin typeface="+mn-lt"/>
          <a:ea typeface="+mn-ea"/>
          <a:cs typeface="+mn-cs"/>
        </a:defRPr>
      </a:lvl1pPr>
      <a:lvl2pPr marL="216011" indent="-102863" algn="l" defTabSz="514313" rtl="0" eaLnBrk="1" latinLnBrk="0" hangingPunct="1">
        <a:lnSpc>
          <a:spcPct val="90000"/>
        </a:lnSpc>
        <a:spcBef>
          <a:spcPts val="113"/>
        </a:spcBef>
        <a:spcAft>
          <a:spcPts val="225"/>
        </a:spcAft>
        <a:buClr>
          <a:schemeClr val="accent1"/>
        </a:buClr>
        <a:buFont typeface="Calibri" pitchFamily="34" charset="0"/>
        <a:buChar char="◦"/>
        <a:defRPr sz="1013" kern="1200">
          <a:solidFill>
            <a:schemeClr val="tx1">
              <a:lumMod val="75000"/>
              <a:lumOff val="25000"/>
            </a:schemeClr>
          </a:solidFill>
          <a:latin typeface="+mn-lt"/>
          <a:ea typeface="+mn-ea"/>
          <a:cs typeface="+mn-cs"/>
        </a:defRPr>
      </a:lvl2pPr>
      <a:lvl3pPr marL="318874" indent="-102863" algn="l" defTabSz="514313"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3pPr>
      <a:lvl4pPr marL="421736" indent="-102863" algn="l" defTabSz="514313"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4pPr>
      <a:lvl5pPr marL="524598" indent="-102863" algn="l" defTabSz="514313"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5pPr>
      <a:lvl6pPr marL="618704" indent="-128579" algn="l" defTabSz="514313"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6pPr>
      <a:lvl7pPr marL="731196" indent="-128579" algn="l" defTabSz="514313"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7pPr>
      <a:lvl8pPr marL="843687" indent="-128579" algn="l" defTabSz="514313"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8pPr>
      <a:lvl9pPr marL="956179" indent="-128579" algn="l" defTabSz="514313"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9pPr>
    </p:bodyStyle>
    <p:otherStyle>
      <a:defPPr>
        <a:defRPr lang="en-US"/>
      </a:defPPr>
      <a:lvl1pPr marL="0" algn="l" defTabSz="514313" rtl="0" eaLnBrk="1" latinLnBrk="0" hangingPunct="1">
        <a:defRPr sz="1013" kern="1200">
          <a:solidFill>
            <a:schemeClr val="tx1"/>
          </a:solidFill>
          <a:latin typeface="+mn-lt"/>
          <a:ea typeface="+mn-ea"/>
          <a:cs typeface="+mn-cs"/>
        </a:defRPr>
      </a:lvl1pPr>
      <a:lvl2pPr marL="257156" algn="l" defTabSz="514313" rtl="0" eaLnBrk="1" latinLnBrk="0" hangingPunct="1">
        <a:defRPr sz="1013" kern="1200">
          <a:solidFill>
            <a:schemeClr val="tx1"/>
          </a:solidFill>
          <a:latin typeface="+mn-lt"/>
          <a:ea typeface="+mn-ea"/>
          <a:cs typeface="+mn-cs"/>
        </a:defRPr>
      </a:lvl2pPr>
      <a:lvl3pPr marL="514313" algn="l" defTabSz="514313" rtl="0" eaLnBrk="1" latinLnBrk="0" hangingPunct="1">
        <a:defRPr sz="1013" kern="1200">
          <a:solidFill>
            <a:schemeClr val="tx1"/>
          </a:solidFill>
          <a:latin typeface="+mn-lt"/>
          <a:ea typeface="+mn-ea"/>
          <a:cs typeface="+mn-cs"/>
        </a:defRPr>
      </a:lvl3pPr>
      <a:lvl4pPr marL="771468" algn="l" defTabSz="514313" rtl="0" eaLnBrk="1" latinLnBrk="0" hangingPunct="1">
        <a:defRPr sz="1013" kern="1200">
          <a:solidFill>
            <a:schemeClr val="tx1"/>
          </a:solidFill>
          <a:latin typeface="+mn-lt"/>
          <a:ea typeface="+mn-ea"/>
          <a:cs typeface="+mn-cs"/>
        </a:defRPr>
      </a:lvl4pPr>
      <a:lvl5pPr marL="1028624" algn="l" defTabSz="514313" rtl="0" eaLnBrk="1" latinLnBrk="0" hangingPunct="1">
        <a:defRPr sz="1013" kern="1200">
          <a:solidFill>
            <a:schemeClr val="tx1"/>
          </a:solidFill>
          <a:latin typeface="+mn-lt"/>
          <a:ea typeface="+mn-ea"/>
          <a:cs typeface="+mn-cs"/>
        </a:defRPr>
      </a:lvl5pPr>
      <a:lvl6pPr marL="1285779" algn="l" defTabSz="514313" rtl="0" eaLnBrk="1" latinLnBrk="0" hangingPunct="1">
        <a:defRPr sz="1013" kern="1200">
          <a:solidFill>
            <a:schemeClr val="tx1"/>
          </a:solidFill>
          <a:latin typeface="+mn-lt"/>
          <a:ea typeface="+mn-ea"/>
          <a:cs typeface="+mn-cs"/>
        </a:defRPr>
      </a:lvl6pPr>
      <a:lvl7pPr marL="1542935" algn="l" defTabSz="514313" rtl="0" eaLnBrk="1" latinLnBrk="0" hangingPunct="1">
        <a:defRPr sz="1013" kern="1200">
          <a:solidFill>
            <a:schemeClr val="tx1"/>
          </a:solidFill>
          <a:latin typeface="+mn-lt"/>
          <a:ea typeface="+mn-ea"/>
          <a:cs typeface="+mn-cs"/>
        </a:defRPr>
      </a:lvl7pPr>
      <a:lvl8pPr marL="1800090" algn="l" defTabSz="514313" rtl="0" eaLnBrk="1" latinLnBrk="0" hangingPunct="1">
        <a:defRPr sz="1013" kern="1200">
          <a:solidFill>
            <a:schemeClr val="tx1"/>
          </a:solidFill>
          <a:latin typeface="+mn-lt"/>
          <a:ea typeface="+mn-ea"/>
          <a:cs typeface="+mn-cs"/>
        </a:defRPr>
      </a:lvl8pPr>
      <a:lvl9pPr marL="2057246" algn="l" defTabSz="514313"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5.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16.emf"/><Relationship Id="rId4" Type="http://schemas.openxmlformats.org/officeDocument/2006/relationships/image" Target="../media/image115.emf"/></Relationships>
</file>

<file path=ppt/slides/_rels/slide14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sp>
        <p:nvSpPr>
          <p:cNvPr id="1251" name="Google Shape;1251;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IN" sz="5200" dirty="0">
                <a:latin typeface="Montserrat Black"/>
                <a:ea typeface="Montserrat Black"/>
                <a:cs typeface="Montserrat Black"/>
                <a:sym typeface="Montserrat Black"/>
              </a:rPr>
              <a:t>Natural Language Processing </a:t>
            </a:r>
            <a:r>
              <a:rPr lang="en" sz="5200" dirty="0">
                <a:solidFill>
                  <a:schemeClr val="dk2"/>
                </a:solidFill>
                <a:latin typeface="Montserrat Black"/>
                <a:ea typeface="Montserrat Black"/>
                <a:cs typeface="Montserrat Black"/>
                <a:sym typeface="Montserrat Black"/>
              </a:rPr>
              <a:t>(</a:t>
            </a:r>
            <a:r>
              <a:rPr lang="en-IN" sz="5200" dirty="0">
                <a:solidFill>
                  <a:schemeClr val="dk2"/>
                </a:solidFill>
                <a:latin typeface="Montserrat Black"/>
                <a:ea typeface="Montserrat Black"/>
                <a:cs typeface="Montserrat Black"/>
                <a:sym typeface="Montserrat Black"/>
              </a:rPr>
              <a:t>NLP</a:t>
            </a:r>
            <a:r>
              <a:rPr lang="en" sz="5200" dirty="0">
                <a:solidFill>
                  <a:schemeClr val="dk2"/>
                </a:solidFill>
                <a:latin typeface="Montserrat Black"/>
                <a:ea typeface="Montserrat Black"/>
                <a:cs typeface="Montserrat Black"/>
                <a:sym typeface="Montserrat Black"/>
              </a:rPr>
              <a:t>)</a:t>
            </a:r>
            <a:endParaRPr sz="5200" dirty="0">
              <a:solidFill>
                <a:schemeClr val="dk2"/>
              </a:solidFill>
              <a:latin typeface="Montserrat Black"/>
              <a:ea typeface="Montserrat Black"/>
              <a:cs typeface="Montserrat Black"/>
              <a:sym typeface="Montserrat Black"/>
            </a:endParaRPr>
          </a:p>
        </p:txBody>
      </p:sp>
      <p:sp>
        <p:nvSpPr>
          <p:cNvPr id="1252" name="Google Shape;1252;p35"/>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IN" dirty="0" err="1"/>
              <a:t>Dr.</a:t>
            </a:r>
            <a:r>
              <a:rPr lang="en-IN" dirty="0"/>
              <a:t> Aakash Singh</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586C4-58E6-4BA5-AE03-0354EFD84695}"/>
              </a:ext>
            </a:extLst>
          </p:cNvPr>
          <p:cNvSpPr>
            <a:spLocks noGrp="1"/>
          </p:cNvSpPr>
          <p:nvPr>
            <p:ph type="title"/>
          </p:nvPr>
        </p:nvSpPr>
        <p:spPr/>
        <p:txBody>
          <a:bodyPr/>
          <a:lstStyle/>
          <a:p>
            <a:r>
              <a:rPr lang="en-US" dirty="0"/>
              <a:t>Turing Test</a:t>
            </a:r>
            <a:endParaRPr lang="en-IN" dirty="0"/>
          </a:p>
        </p:txBody>
      </p:sp>
      <p:sp>
        <p:nvSpPr>
          <p:cNvPr id="3" name="Text Placeholder 2">
            <a:extLst>
              <a:ext uri="{FF2B5EF4-FFF2-40B4-BE49-F238E27FC236}">
                <a16:creationId xmlns:a16="http://schemas.microsoft.com/office/drawing/2014/main" id="{CE324642-214B-44D4-9219-1BC698304264}"/>
              </a:ext>
            </a:extLst>
          </p:cNvPr>
          <p:cNvSpPr>
            <a:spLocks noGrp="1"/>
          </p:cNvSpPr>
          <p:nvPr>
            <p:ph type="body" sz="quarter" idx="10"/>
          </p:nvPr>
        </p:nvSpPr>
        <p:spPr>
          <a:xfrm>
            <a:off x="712789" y="1373188"/>
            <a:ext cx="5883084" cy="3309937"/>
          </a:xfrm>
        </p:spPr>
        <p:txBody>
          <a:bodyPr/>
          <a:lstStyle/>
          <a:p>
            <a:pPr>
              <a:spcAft>
                <a:spcPts val="600"/>
              </a:spcAft>
            </a:pPr>
            <a:r>
              <a:rPr lang="en-US" dirty="0"/>
              <a:t>Proposed by Alan Turing, the test aimed to determine if a machine could exhibit human-like intelligence in conversation.</a:t>
            </a:r>
          </a:p>
          <a:p>
            <a:pPr>
              <a:spcAft>
                <a:spcPts val="600"/>
              </a:spcAft>
            </a:pPr>
            <a:r>
              <a:rPr lang="en-US" dirty="0"/>
              <a:t>This idea directly inspired the development of early conversational systems like chatbots (e.g., ELIZA) and set the vision for creating machines capable of understanding and generating natural language.</a:t>
            </a:r>
          </a:p>
          <a:p>
            <a:pPr>
              <a:spcAft>
                <a:spcPts val="600"/>
              </a:spcAft>
            </a:pPr>
            <a:r>
              <a:rPr lang="en-US" dirty="0"/>
              <a:t>The Turing Test </a:t>
            </a:r>
            <a:r>
              <a:rPr lang="en-US" dirty="0" err="1"/>
              <a:t>emphasised</a:t>
            </a:r>
            <a:r>
              <a:rPr lang="en-US" dirty="0"/>
              <a:t> the importance of interaction, driving research in dialogue systems, natural language understanding, and semantics.</a:t>
            </a:r>
          </a:p>
          <a:p>
            <a:pPr>
              <a:spcAft>
                <a:spcPts val="600"/>
              </a:spcAft>
            </a:pPr>
            <a:r>
              <a:rPr lang="en-US" dirty="0"/>
              <a:t>Advanced NLP systems, such as GPT-based conversational models, aim to pass the Turing Test by delivering natural, context-aware responses.</a:t>
            </a:r>
            <a:endParaRPr lang="en-IN" dirty="0"/>
          </a:p>
        </p:txBody>
      </p:sp>
      <p:pic>
        <p:nvPicPr>
          <p:cNvPr id="4" name="Picture 3">
            <a:extLst>
              <a:ext uri="{FF2B5EF4-FFF2-40B4-BE49-F238E27FC236}">
                <a16:creationId xmlns:a16="http://schemas.microsoft.com/office/drawing/2014/main" id="{CC5A54ED-4220-47FD-8DCC-8BB26E050A90}"/>
              </a:ext>
            </a:extLst>
          </p:cNvPr>
          <p:cNvPicPr>
            <a:picLocks noChangeAspect="1"/>
          </p:cNvPicPr>
          <p:nvPr/>
        </p:nvPicPr>
        <p:blipFill>
          <a:blip r:embed="rId2"/>
          <a:stretch>
            <a:fillRect/>
          </a:stretch>
        </p:blipFill>
        <p:spPr>
          <a:xfrm>
            <a:off x="6595873" y="2094706"/>
            <a:ext cx="2447925" cy="1866900"/>
          </a:xfrm>
          <a:prstGeom prst="rect">
            <a:avLst/>
          </a:prstGeom>
        </p:spPr>
      </p:pic>
      <p:sp>
        <p:nvSpPr>
          <p:cNvPr id="5" name="Scroll: Horizontal 4">
            <a:extLst>
              <a:ext uri="{FF2B5EF4-FFF2-40B4-BE49-F238E27FC236}">
                <a16:creationId xmlns:a16="http://schemas.microsoft.com/office/drawing/2014/main" id="{5D087B92-9BD0-47F6-9346-0ADA032B185B}"/>
              </a:ext>
            </a:extLst>
          </p:cNvPr>
          <p:cNvSpPr/>
          <p:nvPr/>
        </p:nvSpPr>
        <p:spPr>
          <a:xfrm>
            <a:off x="3852647" y="4432049"/>
            <a:ext cx="1438656" cy="512064"/>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Loebner</a:t>
            </a:r>
            <a:r>
              <a:rPr lang="en-US" dirty="0"/>
              <a:t> Prize</a:t>
            </a:r>
            <a:endParaRPr lang="en-IN" dirty="0"/>
          </a:p>
        </p:txBody>
      </p:sp>
    </p:spTree>
    <p:extLst>
      <p:ext uri="{BB962C8B-B14F-4D97-AF65-F5344CB8AC3E}">
        <p14:creationId xmlns:p14="http://schemas.microsoft.com/office/powerpoint/2010/main" val="2713786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8FD8-A8E3-4918-9A75-4E4293AA094F}"/>
              </a:ext>
            </a:extLst>
          </p:cNvPr>
          <p:cNvSpPr>
            <a:spLocks noGrp="1"/>
          </p:cNvSpPr>
          <p:nvPr>
            <p:ph type="title"/>
          </p:nvPr>
        </p:nvSpPr>
        <p:spPr/>
        <p:txBody>
          <a:bodyPr/>
          <a:lstStyle/>
          <a:p>
            <a:r>
              <a:rPr lang="en-US" dirty="0"/>
              <a:t>Neural Networks for Embedding</a:t>
            </a:r>
            <a:endParaRPr lang="en-IN" dirty="0"/>
          </a:p>
        </p:txBody>
      </p:sp>
      <p:sp>
        <p:nvSpPr>
          <p:cNvPr id="3" name="Text Placeholder 2">
            <a:extLst>
              <a:ext uri="{FF2B5EF4-FFF2-40B4-BE49-F238E27FC236}">
                <a16:creationId xmlns:a16="http://schemas.microsoft.com/office/drawing/2014/main" id="{C27A0F1E-3C9E-4175-80F8-1D8C07F891E0}"/>
              </a:ext>
            </a:extLst>
          </p:cNvPr>
          <p:cNvSpPr>
            <a:spLocks noGrp="1"/>
          </p:cNvSpPr>
          <p:nvPr>
            <p:ph type="body" sz="quarter" idx="10"/>
          </p:nvPr>
        </p:nvSpPr>
        <p:spPr/>
        <p:txBody>
          <a:bodyPr/>
          <a:lstStyle/>
          <a:p>
            <a:pPr>
              <a:spcAft>
                <a:spcPts val="600"/>
              </a:spcAft>
            </a:pPr>
            <a:r>
              <a:rPr lang="en-US" dirty="0"/>
              <a:t>We represent the words using one-hot encoding.</a:t>
            </a:r>
          </a:p>
          <a:p>
            <a:pPr>
              <a:spcAft>
                <a:spcPts val="600"/>
              </a:spcAft>
            </a:pPr>
            <a:r>
              <a:rPr lang="en-US" dirty="0"/>
              <a:t>Vocabulary = ["the", "cat", "sat", "on"] </a:t>
            </a:r>
          </a:p>
          <a:p>
            <a:pPr>
              <a:spcAft>
                <a:spcPts val="600"/>
              </a:spcAft>
            </a:pPr>
            <a:r>
              <a:rPr lang="en-US" dirty="0"/>
              <a:t>One-hot for "cat":</a:t>
            </a:r>
          </a:p>
          <a:p>
            <a:pPr lvl="1">
              <a:spcAft>
                <a:spcPts val="600"/>
              </a:spcAft>
            </a:pPr>
            <a:r>
              <a:rPr lang="en-US" dirty="0"/>
              <a:t>x=[0,1,0,0](only index 1 is 1)</a:t>
            </a:r>
          </a:p>
          <a:p>
            <a:pPr>
              <a:spcAft>
                <a:spcPts val="600"/>
              </a:spcAft>
            </a:pPr>
            <a:r>
              <a:rPr lang="en-US" dirty="0"/>
              <a:t>Training Dataset (target, context):</a:t>
            </a:r>
          </a:p>
          <a:p>
            <a:pPr lvl="1">
              <a:spcAft>
                <a:spcPts val="600"/>
              </a:spcAft>
            </a:pPr>
            <a:r>
              <a:rPr lang="en-US" dirty="0"/>
              <a:t>(the, cat)</a:t>
            </a:r>
          </a:p>
          <a:p>
            <a:pPr lvl="1">
              <a:spcAft>
                <a:spcPts val="600"/>
              </a:spcAft>
            </a:pPr>
            <a:r>
              <a:rPr lang="en-US" dirty="0"/>
              <a:t>(cat, the), </a:t>
            </a:r>
            <a:r>
              <a:rPr lang="en-US" dirty="0">
                <a:solidFill>
                  <a:schemeClr val="accent1">
                    <a:lumMod val="40000"/>
                    <a:lumOff val="60000"/>
                  </a:schemeClr>
                </a:solidFill>
              </a:rPr>
              <a:t>(cat, sat)</a:t>
            </a:r>
          </a:p>
          <a:p>
            <a:pPr lvl="1">
              <a:spcAft>
                <a:spcPts val="600"/>
              </a:spcAft>
            </a:pPr>
            <a:r>
              <a:rPr lang="en-US" dirty="0"/>
              <a:t>(sat, cat), (sat, on)</a:t>
            </a:r>
          </a:p>
          <a:p>
            <a:pPr lvl="1">
              <a:spcAft>
                <a:spcPts val="600"/>
              </a:spcAft>
            </a:pPr>
            <a:r>
              <a:rPr lang="en-US" dirty="0"/>
              <a:t>(on, sat)</a:t>
            </a:r>
          </a:p>
          <a:p>
            <a:pPr>
              <a:spcAft>
                <a:spcPts val="600"/>
              </a:spcAft>
            </a:pPr>
            <a:endParaRPr lang="en-US" dirty="0"/>
          </a:p>
          <a:p>
            <a:endParaRPr lang="en-IN" dirty="0"/>
          </a:p>
        </p:txBody>
      </p:sp>
    </p:spTree>
    <p:extLst>
      <p:ext uri="{BB962C8B-B14F-4D97-AF65-F5344CB8AC3E}">
        <p14:creationId xmlns:p14="http://schemas.microsoft.com/office/powerpoint/2010/main" val="35360037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ABCE-80A4-49BE-AD16-05DCEFADE6C1}"/>
              </a:ext>
            </a:extLst>
          </p:cNvPr>
          <p:cNvSpPr>
            <a:spLocks noGrp="1"/>
          </p:cNvSpPr>
          <p:nvPr>
            <p:ph type="title"/>
          </p:nvPr>
        </p:nvSpPr>
        <p:spPr/>
        <p:txBody>
          <a:bodyPr/>
          <a:lstStyle/>
          <a:p>
            <a:r>
              <a:rPr lang="en-US" dirty="0"/>
              <a:t>Neural Networks for Embedding</a:t>
            </a:r>
            <a:endParaRPr lang="en-IN" dirty="0"/>
          </a:p>
        </p:txBody>
      </p:sp>
      <p:sp>
        <p:nvSpPr>
          <p:cNvPr id="4" name="Rectangle 3">
            <a:extLst>
              <a:ext uri="{FF2B5EF4-FFF2-40B4-BE49-F238E27FC236}">
                <a16:creationId xmlns:a16="http://schemas.microsoft.com/office/drawing/2014/main" id="{C0FC533B-2770-41A1-A87D-E4715DB7AB7D}"/>
              </a:ext>
            </a:extLst>
          </p:cNvPr>
          <p:cNvSpPr/>
          <p:nvPr/>
        </p:nvSpPr>
        <p:spPr>
          <a:xfrm>
            <a:off x="2532186" y="1652959"/>
            <a:ext cx="365760" cy="2356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D8C6F32-F6E4-49C8-8E87-172EFCED839B}"/>
              </a:ext>
            </a:extLst>
          </p:cNvPr>
          <p:cNvSpPr/>
          <p:nvPr/>
        </p:nvSpPr>
        <p:spPr>
          <a:xfrm>
            <a:off x="4332850" y="2328208"/>
            <a:ext cx="365760" cy="949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588F873-2B0E-44CC-967D-F384901796A0}"/>
              </a:ext>
            </a:extLst>
          </p:cNvPr>
          <p:cNvSpPr/>
          <p:nvPr/>
        </p:nvSpPr>
        <p:spPr>
          <a:xfrm>
            <a:off x="2609559" y="1835839"/>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1E8EE780-0204-4272-ADA4-F6BBF917598B}"/>
              </a:ext>
            </a:extLst>
          </p:cNvPr>
          <p:cNvSpPr/>
          <p:nvPr/>
        </p:nvSpPr>
        <p:spPr>
          <a:xfrm>
            <a:off x="2609558" y="2395909"/>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EECFCD0-0F10-424F-84F2-6CF9EC2AF1A7}"/>
              </a:ext>
            </a:extLst>
          </p:cNvPr>
          <p:cNvSpPr/>
          <p:nvPr/>
        </p:nvSpPr>
        <p:spPr>
          <a:xfrm>
            <a:off x="2609557" y="2953781"/>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2335A46C-6F95-4D2C-921F-9CD65F60B768}"/>
              </a:ext>
            </a:extLst>
          </p:cNvPr>
          <p:cNvSpPr/>
          <p:nvPr/>
        </p:nvSpPr>
        <p:spPr>
          <a:xfrm>
            <a:off x="2609556" y="3511653"/>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nvGrpSpPr>
          <p:cNvPr id="35" name="Group 34">
            <a:extLst>
              <a:ext uri="{FF2B5EF4-FFF2-40B4-BE49-F238E27FC236}">
                <a16:creationId xmlns:a16="http://schemas.microsoft.com/office/drawing/2014/main" id="{96C15052-B6D9-44BC-9C33-AECCAFECA7CE}"/>
              </a:ext>
            </a:extLst>
          </p:cNvPr>
          <p:cNvGrpSpPr/>
          <p:nvPr/>
        </p:nvGrpSpPr>
        <p:grpSpPr>
          <a:xfrm>
            <a:off x="6133514" y="1652959"/>
            <a:ext cx="365760" cy="2356338"/>
            <a:chOff x="5788855" y="1793631"/>
            <a:chExt cx="365760" cy="2356338"/>
          </a:xfrm>
        </p:grpSpPr>
        <p:sp>
          <p:nvSpPr>
            <p:cNvPr id="6" name="Rectangle 5">
              <a:extLst>
                <a:ext uri="{FF2B5EF4-FFF2-40B4-BE49-F238E27FC236}">
                  <a16:creationId xmlns:a16="http://schemas.microsoft.com/office/drawing/2014/main" id="{4CA5DFB0-B2A8-4530-9966-109ABB3A4C45}"/>
                </a:ext>
              </a:extLst>
            </p:cNvPr>
            <p:cNvSpPr/>
            <p:nvPr/>
          </p:nvSpPr>
          <p:spPr>
            <a:xfrm>
              <a:off x="5788855" y="1793631"/>
              <a:ext cx="365760" cy="2356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2EFCEC4-FC7F-4C3F-B95F-CAA7A49619FD}"/>
                </a:ext>
              </a:extLst>
            </p:cNvPr>
            <p:cNvSpPr/>
            <p:nvPr/>
          </p:nvSpPr>
          <p:spPr>
            <a:xfrm>
              <a:off x="5863884" y="1976511"/>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965A003-D67B-41CB-9DA3-5A4DB92AE008}"/>
                </a:ext>
              </a:extLst>
            </p:cNvPr>
            <p:cNvSpPr/>
            <p:nvPr/>
          </p:nvSpPr>
          <p:spPr>
            <a:xfrm>
              <a:off x="5863883" y="2536581"/>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1081A4F-3A79-4EFE-88A6-33C3FACFAE87}"/>
                </a:ext>
              </a:extLst>
            </p:cNvPr>
            <p:cNvSpPr/>
            <p:nvPr/>
          </p:nvSpPr>
          <p:spPr>
            <a:xfrm>
              <a:off x="5863882" y="3094453"/>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FFC3DDF2-DF0B-4F2A-B7DB-2F3CC2F7FE8F}"/>
                </a:ext>
              </a:extLst>
            </p:cNvPr>
            <p:cNvSpPr/>
            <p:nvPr/>
          </p:nvSpPr>
          <p:spPr>
            <a:xfrm>
              <a:off x="5863881" y="3652325"/>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sp>
        <p:nvSpPr>
          <p:cNvPr id="15" name="Oval 14">
            <a:extLst>
              <a:ext uri="{FF2B5EF4-FFF2-40B4-BE49-F238E27FC236}">
                <a16:creationId xmlns:a16="http://schemas.microsoft.com/office/drawing/2014/main" id="{AAD38C51-1414-49A4-9DB0-8FDC37B123F7}"/>
              </a:ext>
            </a:extLst>
          </p:cNvPr>
          <p:cNvSpPr/>
          <p:nvPr/>
        </p:nvSpPr>
        <p:spPr>
          <a:xfrm>
            <a:off x="4410222" y="2434594"/>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A598DB0-05AB-4EE2-939F-CFAC1CFCF350}"/>
              </a:ext>
            </a:extLst>
          </p:cNvPr>
          <p:cNvSpPr/>
          <p:nvPr/>
        </p:nvSpPr>
        <p:spPr>
          <a:xfrm>
            <a:off x="4410222" y="2949824"/>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06B30588-D13A-4918-85D3-303B9DD131E8}"/>
              </a:ext>
            </a:extLst>
          </p:cNvPr>
          <p:cNvCxnSpPr>
            <a:stCxn id="7" idx="6"/>
            <a:endCxn id="15" idx="2"/>
          </p:cNvCxnSpPr>
          <p:nvPr/>
        </p:nvCxnSpPr>
        <p:spPr>
          <a:xfrm>
            <a:off x="2820574" y="1944864"/>
            <a:ext cx="1589648" cy="598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1CE575-F5B2-4755-9045-49658DD504AF}"/>
              </a:ext>
            </a:extLst>
          </p:cNvPr>
          <p:cNvCxnSpPr>
            <a:stCxn id="8" idx="6"/>
            <a:endCxn id="15" idx="2"/>
          </p:cNvCxnSpPr>
          <p:nvPr/>
        </p:nvCxnSpPr>
        <p:spPr>
          <a:xfrm>
            <a:off x="2820573" y="2504934"/>
            <a:ext cx="1589649" cy="38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B8E15F1-2144-4221-828E-6F88C8061D5B}"/>
              </a:ext>
            </a:extLst>
          </p:cNvPr>
          <p:cNvCxnSpPr>
            <a:stCxn id="9" idx="6"/>
            <a:endCxn id="15" idx="2"/>
          </p:cNvCxnSpPr>
          <p:nvPr/>
        </p:nvCxnSpPr>
        <p:spPr>
          <a:xfrm flipV="1">
            <a:off x="2820572" y="2543619"/>
            <a:ext cx="1589650" cy="519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3818342-5A7C-404D-B050-53CBDAB5AC44}"/>
              </a:ext>
            </a:extLst>
          </p:cNvPr>
          <p:cNvCxnSpPr>
            <a:stCxn id="10" idx="6"/>
            <a:endCxn id="15" idx="2"/>
          </p:cNvCxnSpPr>
          <p:nvPr/>
        </p:nvCxnSpPr>
        <p:spPr>
          <a:xfrm flipV="1">
            <a:off x="2820571" y="2543619"/>
            <a:ext cx="1589651" cy="1077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1C557B-DA1B-4D8C-A45C-277FC4C5C97B}"/>
              </a:ext>
            </a:extLst>
          </p:cNvPr>
          <p:cNvCxnSpPr>
            <a:stCxn id="7" idx="6"/>
            <a:endCxn id="16" idx="2"/>
          </p:cNvCxnSpPr>
          <p:nvPr/>
        </p:nvCxnSpPr>
        <p:spPr>
          <a:xfrm>
            <a:off x="2820574" y="1944864"/>
            <a:ext cx="1589648" cy="1113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ED7E0F-FB72-412F-A384-D64EDEB49F83}"/>
              </a:ext>
            </a:extLst>
          </p:cNvPr>
          <p:cNvCxnSpPr>
            <a:stCxn id="8" idx="6"/>
            <a:endCxn id="16" idx="2"/>
          </p:cNvCxnSpPr>
          <p:nvPr/>
        </p:nvCxnSpPr>
        <p:spPr>
          <a:xfrm>
            <a:off x="2820573" y="2504934"/>
            <a:ext cx="1589649" cy="55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03AB4AF-6FA7-466D-8404-CAD29327A022}"/>
              </a:ext>
            </a:extLst>
          </p:cNvPr>
          <p:cNvCxnSpPr>
            <a:stCxn id="9" idx="6"/>
            <a:endCxn id="16" idx="2"/>
          </p:cNvCxnSpPr>
          <p:nvPr/>
        </p:nvCxnSpPr>
        <p:spPr>
          <a:xfrm flipV="1">
            <a:off x="2820572" y="3058849"/>
            <a:ext cx="1589650" cy="3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DD037E-A9B7-453D-B9D3-2C55DBA5AC9D}"/>
              </a:ext>
            </a:extLst>
          </p:cNvPr>
          <p:cNvCxnSpPr>
            <a:stCxn id="10" idx="6"/>
            <a:endCxn id="16" idx="2"/>
          </p:cNvCxnSpPr>
          <p:nvPr/>
        </p:nvCxnSpPr>
        <p:spPr>
          <a:xfrm flipV="1">
            <a:off x="2820571" y="3058849"/>
            <a:ext cx="1589651" cy="56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947D28-9A6B-4CB0-A19E-9E51307EFCBA}"/>
              </a:ext>
            </a:extLst>
          </p:cNvPr>
          <p:cNvCxnSpPr>
            <a:stCxn id="15" idx="6"/>
            <a:endCxn id="11" idx="2"/>
          </p:cNvCxnSpPr>
          <p:nvPr/>
        </p:nvCxnSpPr>
        <p:spPr>
          <a:xfrm flipV="1">
            <a:off x="4621237" y="1944864"/>
            <a:ext cx="1587306" cy="598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6B7C14-9DE6-4821-AB65-6D779E25AC46}"/>
              </a:ext>
            </a:extLst>
          </p:cNvPr>
          <p:cNvCxnSpPr>
            <a:stCxn id="15" idx="6"/>
            <a:endCxn id="12" idx="2"/>
          </p:cNvCxnSpPr>
          <p:nvPr/>
        </p:nvCxnSpPr>
        <p:spPr>
          <a:xfrm flipV="1">
            <a:off x="4621237" y="2504934"/>
            <a:ext cx="1587305" cy="38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D44C3B-AD46-460A-BACA-3ABDE5E27BDD}"/>
              </a:ext>
            </a:extLst>
          </p:cNvPr>
          <p:cNvCxnSpPr>
            <a:endCxn id="13" idx="2"/>
          </p:cNvCxnSpPr>
          <p:nvPr/>
        </p:nvCxnSpPr>
        <p:spPr>
          <a:xfrm>
            <a:off x="4621237" y="2559446"/>
            <a:ext cx="1587304" cy="503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488B97-FC9B-434B-9A09-B1217ED86678}"/>
              </a:ext>
            </a:extLst>
          </p:cNvPr>
          <p:cNvCxnSpPr>
            <a:stCxn id="15" idx="6"/>
            <a:endCxn id="14" idx="2"/>
          </p:cNvCxnSpPr>
          <p:nvPr/>
        </p:nvCxnSpPr>
        <p:spPr>
          <a:xfrm>
            <a:off x="4621237" y="2543619"/>
            <a:ext cx="1587303" cy="1077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31730A-7E5E-4A94-8FD8-F6D5887661BC}"/>
              </a:ext>
            </a:extLst>
          </p:cNvPr>
          <p:cNvCxnSpPr>
            <a:stCxn id="16" idx="6"/>
            <a:endCxn id="11" idx="2"/>
          </p:cNvCxnSpPr>
          <p:nvPr/>
        </p:nvCxnSpPr>
        <p:spPr>
          <a:xfrm flipV="1">
            <a:off x="4621237" y="1944864"/>
            <a:ext cx="1587306" cy="1113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72D4726-AA96-4204-AEF1-035815E06512}"/>
              </a:ext>
            </a:extLst>
          </p:cNvPr>
          <p:cNvCxnSpPr>
            <a:stCxn id="16" idx="6"/>
            <a:endCxn id="12" idx="2"/>
          </p:cNvCxnSpPr>
          <p:nvPr/>
        </p:nvCxnSpPr>
        <p:spPr>
          <a:xfrm flipV="1">
            <a:off x="4621237" y="2504934"/>
            <a:ext cx="1587305" cy="55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5443D55-368B-44F8-B38F-C1F7DE272CF4}"/>
              </a:ext>
            </a:extLst>
          </p:cNvPr>
          <p:cNvCxnSpPr>
            <a:stCxn id="16" idx="6"/>
            <a:endCxn id="13" idx="2"/>
          </p:cNvCxnSpPr>
          <p:nvPr/>
        </p:nvCxnSpPr>
        <p:spPr>
          <a:xfrm>
            <a:off x="4621237" y="3058849"/>
            <a:ext cx="1587304" cy="3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376D493-79F3-48F9-9F33-49966E198F79}"/>
              </a:ext>
            </a:extLst>
          </p:cNvPr>
          <p:cNvCxnSpPr>
            <a:stCxn id="16" idx="6"/>
            <a:endCxn id="14" idx="2"/>
          </p:cNvCxnSpPr>
          <p:nvPr/>
        </p:nvCxnSpPr>
        <p:spPr>
          <a:xfrm>
            <a:off x="4621237" y="3058849"/>
            <a:ext cx="1587303" cy="56182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4A31140-44CA-4DC4-A8C3-5605DA940AC3}"/>
              </a:ext>
            </a:extLst>
          </p:cNvPr>
          <p:cNvSpPr txBox="1"/>
          <p:nvPr/>
        </p:nvSpPr>
        <p:spPr>
          <a:xfrm>
            <a:off x="2489981" y="4157007"/>
            <a:ext cx="422033" cy="307777"/>
          </a:xfrm>
          <a:prstGeom prst="rect">
            <a:avLst/>
          </a:prstGeom>
          <a:noFill/>
        </p:spPr>
        <p:txBody>
          <a:bodyPr wrap="square" rtlCol="0">
            <a:spAutoFit/>
          </a:bodyPr>
          <a:lstStyle/>
          <a:p>
            <a:r>
              <a:rPr lang="en-US" dirty="0">
                <a:solidFill>
                  <a:schemeClr val="tx1"/>
                </a:solidFill>
              </a:rPr>
              <a:t>|V|</a:t>
            </a:r>
            <a:endParaRPr lang="en-IN" dirty="0">
              <a:solidFill>
                <a:schemeClr val="tx1"/>
              </a:solidFill>
            </a:endParaRPr>
          </a:p>
        </p:txBody>
      </p:sp>
      <p:sp>
        <p:nvSpPr>
          <p:cNvPr id="51" name="TextBox 50">
            <a:extLst>
              <a:ext uri="{FF2B5EF4-FFF2-40B4-BE49-F238E27FC236}">
                <a16:creationId xmlns:a16="http://schemas.microsoft.com/office/drawing/2014/main" id="{199D44B5-DC33-4245-9B21-7343746B2A9C}"/>
              </a:ext>
            </a:extLst>
          </p:cNvPr>
          <p:cNvSpPr txBox="1"/>
          <p:nvPr/>
        </p:nvSpPr>
        <p:spPr>
          <a:xfrm>
            <a:off x="4299440" y="3433647"/>
            <a:ext cx="429063" cy="307777"/>
          </a:xfrm>
          <a:prstGeom prst="rect">
            <a:avLst/>
          </a:prstGeom>
          <a:noFill/>
        </p:spPr>
        <p:txBody>
          <a:bodyPr wrap="square" rtlCol="0">
            <a:spAutoFit/>
          </a:bodyPr>
          <a:lstStyle/>
          <a:p>
            <a:r>
              <a:rPr lang="en-US" dirty="0">
                <a:solidFill>
                  <a:schemeClr val="tx1"/>
                </a:solidFill>
              </a:rPr>
              <a:t>|N|</a:t>
            </a:r>
            <a:endParaRPr lang="en-IN" dirty="0">
              <a:solidFill>
                <a:schemeClr val="tx1"/>
              </a:solidFill>
            </a:endParaRPr>
          </a:p>
        </p:txBody>
      </p:sp>
      <p:sp>
        <p:nvSpPr>
          <p:cNvPr id="52" name="TextBox 51">
            <a:extLst>
              <a:ext uri="{FF2B5EF4-FFF2-40B4-BE49-F238E27FC236}">
                <a16:creationId xmlns:a16="http://schemas.microsoft.com/office/drawing/2014/main" id="{C6D23D86-812D-455B-A4DA-6F629CB40F6B}"/>
              </a:ext>
            </a:extLst>
          </p:cNvPr>
          <p:cNvSpPr txBox="1"/>
          <p:nvPr/>
        </p:nvSpPr>
        <p:spPr>
          <a:xfrm>
            <a:off x="6103030" y="4157007"/>
            <a:ext cx="422033" cy="307777"/>
          </a:xfrm>
          <a:prstGeom prst="rect">
            <a:avLst/>
          </a:prstGeom>
          <a:noFill/>
        </p:spPr>
        <p:txBody>
          <a:bodyPr wrap="square" rtlCol="0">
            <a:spAutoFit/>
          </a:bodyPr>
          <a:lstStyle/>
          <a:p>
            <a:r>
              <a:rPr lang="en-US" dirty="0">
                <a:solidFill>
                  <a:schemeClr val="tx1"/>
                </a:solidFill>
              </a:rPr>
              <a:t>|V|</a:t>
            </a:r>
            <a:endParaRPr lang="en-IN" dirty="0">
              <a:solidFill>
                <a:schemeClr val="tx1"/>
              </a:solidFill>
            </a:endParaRPr>
          </a:p>
        </p:txBody>
      </p:sp>
      <p:sp>
        <p:nvSpPr>
          <p:cNvPr id="54" name="TextBox 53">
            <a:extLst>
              <a:ext uri="{FF2B5EF4-FFF2-40B4-BE49-F238E27FC236}">
                <a16:creationId xmlns:a16="http://schemas.microsoft.com/office/drawing/2014/main" id="{A75EC766-9698-46A5-9471-1E856C928D8A}"/>
              </a:ext>
            </a:extLst>
          </p:cNvPr>
          <p:cNvSpPr txBox="1"/>
          <p:nvPr/>
        </p:nvSpPr>
        <p:spPr>
          <a:xfrm>
            <a:off x="2173458" y="1241456"/>
            <a:ext cx="1083209" cy="307777"/>
          </a:xfrm>
          <a:prstGeom prst="rect">
            <a:avLst/>
          </a:prstGeom>
          <a:noFill/>
        </p:spPr>
        <p:txBody>
          <a:bodyPr wrap="square" rtlCol="0">
            <a:spAutoFit/>
          </a:bodyPr>
          <a:lstStyle/>
          <a:p>
            <a:r>
              <a:rPr lang="en-US" dirty="0">
                <a:solidFill>
                  <a:schemeClr val="tx1"/>
                </a:solidFill>
              </a:rPr>
              <a:t>Input layer</a:t>
            </a:r>
            <a:endParaRPr lang="en-IN" dirty="0">
              <a:solidFill>
                <a:schemeClr val="tx1"/>
              </a:solidFill>
            </a:endParaRPr>
          </a:p>
        </p:txBody>
      </p:sp>
      <p:sp>
        <p:nvSpPr>
          <p:cNvPr id="56" name="TextBox 55">
            <a:extLst>
              <a:ext uri="{FF2B5EF4-FFF2-40B4-BE49-F238E27FC236}">
                <a16:creationId xmlns:a16="http://schemas.microsoft.com/office/drawing/2014/main" id="{9C314795-AF18-4CA8-BDDF-1B875A40DFA3}"/>
              </a:ext>
            </a:extLst>
          </p:cNvPr>
          <p:cNvSpPr txBox="1"/>
          <p:nvPr/>
        </p:nvSpPr>
        <p:spPr>
          <a:xfrm>
            <a:off x="3979960" y="1878422"/>
            <a:ext cx="1184029" cy="307777"/>
          </a:xfrm>
          <a:prstGeom prst="rect">
            <a:avLst/>
          </a:prstGeom>
          <a:noFill/>
        </p:spPr>
        <p:txBody>
          <a:bodyPr wrap="square" rtlCol="0">
            <a:spAutoFit/>
          </a:bodyPr>
          <a:lstStyle/>
          <a:p>
            <a:r>
              <a:rPr lang="en-US" dirty="0">
                <a:solidFill>
                  <a:schemeClr val="tx1"/>
                </a:solidFill>
              </a:rPr>
              <a:t>Hidden layer</a:t>
            </a:r>
            <a:endParaRPr lang="en-IN" dirty="0">
              <a:solidFill>
                <a:schemeClr val="tx1"/>
              </a:solidFill>
            </a:endParaRPr>
          </a:p>
        </p:txBody>
      </p:sp>
      <p:sp>
        <p:nvSpPr>
          <p:cNvPr id="57" name="TextBox 56">
            <a:extLst>
              <a:ext uri="{FF2B5EF4-FFF2-40B4-BE49-F238E27FC236}">
                <a16:creationId xmlns:a16="http://schemas.microsoft.com/office/drawing/2014/main" id="{9E964B0F-7545-44BB-B804-56AFB538D43C}"/>
              </a:ext>
            </a:extLst>
          </p:cNvPr>
          <p:cNvSpPr txBox="1"/>
          <p:nvPr/>
        </p:nvSpPr>
        <p:spPr>
          <a:xfrm>
            <a:off x="5722031" y="1237247"/>
            <a:ext cx="1184029" cy="307777"/>
          </a:xfrm>
          <a:prstGeom prst="rect">
            <a:avLst/>
          </a:prstGeom>
          <a:noFill/>
        </p:spPr>
        <p:txBody>
          <a:bodyPr wrap="square" rtlCol="0">
            <a:spAutoFit/>
          </a:bodyPr>
          <a:lstStyle/>
          <a:p>
            <a:r>
              <a:rPr lang="en-US" dirty="0">
                <a:solidFill>
                  <a:schemeClr val="tx1"/>
                </a:solidFill>
              </a:rPr>
              <a:t>Output layer</a:t>
            </a:r>
            <a:endParaRPr lang="en-IN" dirty="0">
              <a:solidFill>
                <a:schemeClr val="tx1"/>
              </a:solidFill>
            </a:endParaRPr>
          </a:p>
        </p:txBody>
      </p:sp>
      <p:pic>
        <p:nvPicPr>
          <p:cNvPr id="17" name="Picture 16">
            <a:extLst>
              <a:ext uri="{FF2B5EF4-FFF2-40B4-BE49-F238E27FC236}">
                <a16:creationId xmlns:a16="http://schemas.microsoft.com/office/drawing/2014/main" id="{BFCD7CD7-F11D-424E-AF9E-3815650556C8}"/>
              </a:ext>
            </a:extLst>
          </p:cNvPr>
          <p:cNvPicPr>
            <a:picLocks noChangeAspect="1"/>
          </p:cNvPicPr>
          <p:nvPr/>
        </p:nvPicPr>
        <p:blipFill>
          <a:blip r:embed="rId3"/>
          <a:stretch>
            <a:fillRect/>
          </a:stretch>
        </p:blipFill>
        <p:spPr>
          <a:xfrm>
            <a:off x="535487" y="4157007"/>
            <a:ext cx="1339243" cy="755307"/>
          </a:xfrm>
          <a:prstGeom prst="rect">
            <a:avLst/>
          </a:prstGeom>
        </p:spPr>
      </p:pic>
      <p:pic>
        <p:nvPicPr>
          <p:cNvPr id="21" name="Picture 20">
            <a:extLst>
              <a:ext uri="{FF2B5EF4-FFF2-40B4-BE49-F238E27FC236}">
                <a16:creationId xmlns:a16="http://schemas.microsoft.com/office/drawing/2014/main" id="{DADED76C-6838-4C93-91FB-BCDA153F0A48}"/>
              </a:ext>
            </a:extLst>
          </p:cNvPr>
          <p:cNvPicPr>
            <a:picLocks noChangeAspect="1"/>
          </p:cNvPicPr>
          <p:nvPr/>
        </p:nvPicPr>
        <p:blipFill>
          <a:blip r:embed="rId4"/>
          <a:stretch>
            <a:fillRect/>
          </a:stretch>
        </p:blipFill>
        <p:spPr>
          <a:xfrm>
            <a:off x="7037154" y="4291323"/>
            <a:ext cx="1940293" cy="486674"/>
          </a:xfrm>
          <a:prstGeom prst="rect">
            <a:avLst/>
          </a:prstGeom>
        </p:spPr>
      </p:pic>
      <p:sp>
        <p:nvSpPr>
          <p:cNvPr id="44" name="TextBox 43">
            <a:extLst>
              <a:ext uri="{FF2B5EF4-FFF2-40B4-BE49-F238E27FC236}">
                <a16:creationId xmlns:a16="http://schemas.microsoft.com/office/drawing/2014/main" id="{42A3CF5A-D9D0-45D7-99E3-F63966625779}"/>
              </a:ext>
            </a:extLst>
          </p:cNvPr>
          <p:cNvSpPr txBox="1"/>
          <p:nvPr/>
        </p:nvSpPr>
        <p:spPr>
          <a:xfrm>
            <a:off x="3446587" y="3434533"/>
            <a:ext cx="429063" cy="307777"/>
          </a:xfrm>
          <a:prstGeom prst="rect">
            <a:avLst/>
          </a:prstGeom>
          <a:noFill/>
        </p:spPr>
        <p:txBody>
          <a:bodyPr wrap="square" rtlCol="0">
            <a:spAutoFit/>
          </a:bodyPr>
          <a:lstStyle/>
          <a:p>
            <a:r>
              <a:rPr lang="en-US" i="1" dirty="0">
                <a:solidFill>
                  <a:schemeClr val="accent1">
                    <a:lumMod val="40000"/>
                    <a:lumOff val="60000"/>
                  </a:schemeClr>
                </a:solidFill>
              </a:rPr>
              <a:t>W</a:t>
            </a:r>
            <a:endParaRPr lang="en-IN" i="1" dirty="0">
              <a:solidFill>
                <a:schemeClr val="accent1">
                  <a:lumMod val="40000"/>
                  <a:lumOff val="60000"/>
                </a:schemeClr>
              </a:solidFill>
            </a:endParaRPr>
          </a:p>
        </p:txBody>
      </p:sp>
      <p:sp>
        <p:nvSpPr>
          <p:cNvPr id="46" name="TextBox 45">
            <a:extLst>
              <a:ext uri="{FF2B5EF4-FFF2-40B4-BE49-F238E27FC236}">
                <a16:creationId xmlns:a16="http://schemas.microsoft.com/office/drawing/2014/main" id="{50C04EC8-96C0-409F-84FD-92383B4604AB}"/>
              </a:ext>
            </a:extLst>
          </p:cNvPr>
          <p:cNvSpPr txBox="1"/>
          <p:nvPr/>
        </p:nvSpPr>
        <p:spPr>
          <a:xfrm>
            <a:off x="5201529" y="3433647"/>
            <a:ext cx="429063" cy="307777"/>
          </a:xfrm>
          <a:prstGeom prst="rect">
            <a:avLst/>
          </a:prstGeom>
          <a:noFill/>
        </p:spPr>
        <p:txBody>
          <a:bodyPr wrap="square" rtlCol="0">
            <a:spAutoFit/>
          </a:bodyPr>
          <a:lstStyle/>
          <a:p>
            <a:r>
              <a:rPr lang="en-US" i="1" dirty="0">
                <a:solidFill>
                  <a:schemeClr val="accent1">
                    <a:lumMod val="40000"/>
                    <a:lumOff val="60000"/>
                  </a:schemeClr>
                </a:solidFill>
              </a:rPr>
              <a:t>W’</a:t>
            </a:r>
            <a:endParaRPr lang="en-IN" i="1" dirty="0">
              <a:solidFill>
                <a:schemeClr val="accent1">
                  <a:lumMod val="40000"/>
                  <a:lumOff val="60000"/>
                </a:schemeClr>
              </a:solidFill>
            </a:endParaRPr>
          </a:p>
        </p:txBody>
      </p:sp>
      <p:sp>
        <p:nvSpPr>
          <p:cNvPr id="3" name="Rectangle 2">
            <a:extLst>
              <a:ext uri="{FF2B5EF4-FFF2-40B4-BE49-F238E27FC236}">
                <a16:creationId xmlns:a16="http://schemas.microsoft.com/office/drawing/2014/main" id="{756AC741-83E5-4202-8786-AB03FDFE1A9B}"/>
              </a:ext>
            </a:extLst>
          </p:cNvPr>
          <p:cNvSpPr/>
          <p:nvPr/>
        </p:nvSpPr>
        <p:spPr>
          <a:xfrm>
            <a:off x="2018714" y="1652959"/>
            <a:ext cx="365760" cy="23563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B37D483-65FD-4C50-BB54-927BB00ADF47}"/>
              </a:ext>
            </a:extLst>
          </p:cNvPr>
          <p:cNvSpPr txBox="1"/>
          <p:nvPr/>
        </p:nvSpPr>
        <p:spPr>
          <a:xfrm>
            <a:off x="2090805" y="1790974"/>
            <a:ext cx="145370" cy="307777"/>
          </a:xfrm>
          <a:prstGeom prst="rect">
            <a:avLst/>
          </a:prstGeom>
          <a:noFill/>
        </p:spPr>
        <p:txBody>
          <a:bodyPr wrap="square" rtlCol="0">
            <a:spAutoFit/>
          </a:bodyPr>
          <a:lstStyle/>
          <a:p>
            <a:r>
              <a:rPr lang="en-US" dirty="0"/>
              <a:t>0</a:t>
            </a:r>
            <a:endParaRPr lang="en-IN" dirty="0"/>
          </a:p>
        </p:txBody>
      </p:sp>
      <p:sp>
        <p:nvSpPr>
          <p:cNvPr id="48" name="TextBox 47">
            <a:extLst>
              <a:ext uri="{FF2B5EF4-FFF2-40B4-BE49-F238E27FC236}">
                <a16:creationId xmlns:a16="http://schemas.microsoft.com/office/drawing/2014/main" id="{1DA4EA1C-A1D0-4F78-943A-224434C22EC2}"/>
              </a:ext>
            </a:extLst>
          </p:cNvPr>
          <p:cNvSpPr txBox="1"/>
          <p:nvPr/>
        </p:nvSpPr>
        <p:spPr>
          <a:xfrm>
            <a:off x="2100773" y="2331733"/>
            <a:ext cx="145370" cy="307777"/>
          </a:xfrm>
          <a:prstGeom prst="rect">
            <a:avLst/>
          </a:prstGeom>
          <a:noFill/>
        </p:spPr>
        <p:txBody>
          <a:bodyPr wrap="square" rtlCol="0">
            <a:spAutoFit/>
          </a:bodyPr>
          <a:lstStyle/>
          <a:p>
            <a:r>
              <a:rPr lang="en-US" dirty="0"/>
              <a:t>1</a:t>
            </a:r>
            <a:endParaRPr lang="en-IN" dirty="0"/>
          </a:p>
        </p:txBody>
      </p:sp>
      <p:sp>
        <p:nvSpPr>
          <p:cNvPr id="53" name="TextBox 52">
            <a:extLst>
              <a:ext uri="{FF2B5EF4-FFF2-40B4-BE49-F238E27FC236}">
                <a16:creationId xmlns:a16="http://schemas.microsoft.com/office/drawing/2014/main" id="{CC1FB2D6-9F24-46EE-A994-D3A1C60A3447}"/>
              </a:ext>
            </a:extLst>
          </p:cNvPr>
          <p:cNvSpPr txBox="1"/>
          <p:nvPr/>
        </p:nvSpPr>
        <p:spPr>
          <a:xfrm>
            <a:off x="2098428" y="2900135"/>
            <a:ext cx="145370" cy="307777"/>
          </a:xfrm>
          <a:prstGeom prst="rect">
            <a:avLst/>
          </a:prstGeom>
          <a:noFill/>
        </p:spPr>
        <p:txBody>
          <a:bodyPr wrap="square" rtlCol="0">
            <a:spAutoFit/>
          </a:bodyPr>
          <a:lstStyle/>
          <a:p>
            <a:r>
              <a:rPr lang="en-US" dirty="0"/>
              <a:t>0</a:t>
            </a:r>
            <a:endParaRPr lang="en-IN" dirty="0"/>
          </a:p>
        </p:txBody>
      </p:sp>
      <p:sp>
        <p:nvSpPr>
          <p:cNvPr id="55" name="TextBox 54">
            <a:extLst>
              <a:ext uri="{FF2B5EF4-FFF2-40B4-BE49-F238E27FC236}">
                <a16:creationId xmlns:a16="http://schemas.microsoft.com/office/drawing/2014/main" id="{D53A76E4-AA19-4B65-80B8-0207D3069693}"/>
              </a:ext>
            </a:extLst>
          </p:cNvPr>
          <p:cNvSpPr txBox="1"/>
          <p:nvPr/>
        </p:nvSpPr>
        <p:spPr>
          <a:xfrm>
            <a:off x="2095493" y="3469871"/>
            <a:ext cx="145370" cy="307777"/>
          </a:xfrm>
          <a:prstGeom prst="rect">
            <a:avLst/>
          </a:prstGeom>
          <a:noFill/>
        </p:spPr>
        <p:txBody>
          <a:bodyPr wrap="square" rtlCol="0">
            <a:spAutoFit/>
          </a:bodyPr>
          <a:lstStyle/>
          <a:p>
            <a:r>
              <a:rPr lang="en-US" dirty="0"/>
              <a:t>0</a:t>
            </a:r>
            <a:endParaRPr lang="en-IN" dirty="0"/>
          </a:p>
        </p:txBody>
      </p:sp>
      <p:sp>
        <p:nvSpPr>
          <p:cNvPr id="58" name="TextBox 57">
            <a:extLst>
              <a:ext uri="{FF2B5EF4-FFF2-40B4-BE49-F238E27FC236}">
                <a16:creationId xmlns:a16="http://schemas.microsoft.com/office/drawing/2014/main" id="{706A9E3D-34EE-4EC7-8723-B690F2127C49}"/>
              </a:ext>
            </a:extLst>
          </p:cNvPr>
          <p:cNvSpPr txBox="1"/>
          <p:nvPr/>
        </p:nvSpPr>
        <p:spPr>
          <a:xfrm>
            <a:off x="468307" y="4912314"/>
            <a:ext cx="1622498" cy="261610"/>
          </a:xfrm>
          <a:prstGeom prst="rect">
            <a:avLst/>
          </a:prstGeom>
          <a:noFill/>
        </p:spPr>
        <p:txBody>
          <a:bodyPr wrap="square" rtlCol="0">
            <a:spAutoFit/>
          </a:bodyPr>
          <a:lstStyle/>
          <a:p>
            <a:r>
              <a:rPr lang="en-US" sz="1100" dirty="0">
                <a:solidFill>
                  <a:schemeClr val="tx1"/>
                </a:solidFill>
              </a:rPr>
              <a:t>Random Initialization</a:t>
            </a:r>
            <a:endParaRPr lang="en-IN" sz="1100" dirty="0">
              <a:solidFill>
                <a:schemeClr val="tx1"/>
              </a:solidFill>
            </a:endParaRPr>
          </a:p>
        </p:txBody>
      </p:sp>
      <p:sp>
        <p:nvSpPr>
          <p:cNvPr id="59" name="TextBox 58">
            <a:extLst>
              <a:ext uri="{FF2B5EF4-FFF2-40B4-BE49-F238E27FC236}">
                <a16:creationId xmlns:a16="http://schemas.microsoft.com/office/drawing/2014/main" id="{F1C195BC-3C59-4509-B58C-5E988BC4275F}"/>
              </a:ext>
            </a:extLst>
          </p:cNvPr>
          <p:cNvSpPr txBox="1"/>
          <p:nvPr/>
        </p:nvSpPr>
        <p:spPr>
          <a:xfrm>
            <a:off x="7196051" y="4884030"/>
            <a:ext cx="1622498" cy="261610"/>
          </a:xfrm>
          <a:prstGeom prst="rect">
            <a:avLst/>
          </a:prstGeom>
          <a:noFill/>
        </p:spPr>
        <p:txBody>
          <a:bodyPr wrap="square" rtlCol="0">
            <a:spAutoFit/>
          </a:bodyPr>
          <a:lstStyle/>
          <a:p>
            <a:r>
              <a:rPr lang="en-US" sz="1100" dirty="0">
                <a:solidFill>
                  <a:schemeClr val="tx1"/>
                </a:solidFill>
              </a:rPr>
              <a:t>Random Initialization</a:t>
            </a:r>
            <a:endParaRPr lang="en-IN" sz="1100" dirty="0">
              <a:solidFill>
                <a:schemeClr val="tx1"/>
              </a:solidFill>
            </a:endParaRPr>
          </a:p>
        </p:txBody>
      </p:sp>
      <p:sp>
        <p:nvSpPr>
          <p:cNvPr id="60" name="TextBox 59">
            <a:extLst>
              <a:ext uri="{FF2B5EF4-FFF2-40B4-BE49-F238E27FC236}">
                <a16:creationId xmlns:a16="http://schemas.microsoft.com/office/drawing/2014/main" id="{CA9B0143-4F60-4DF8-B816-90315E9045F6}"/>
              </a:ext>
            </a:extLst>
          </p:cNvPr>
          <p:cNvSpPr txBox="1"/>
          <p:nvPr/>
        </p:nvSpPr>
        <p:spPr>
          <a:xfrm>
            <a:off x="1323562" y="2677239"/>
            <a:ext cx="478297" cy="307777"/>
          </a:xfrm>
          <a:prstGeom prst="rect">
            <a:avLst/>
          </a:prstGeom>
          <a:noFill/>
        </p:spPr>
        <p:txBody>
          <a:bodyPr wrap="square" rtlCol="0">
            <a:spAutoFit/>
          </a:bodyPr>
          <a:lstStyle/>
          <a:p>
            <a:r>
              <a:rPr lang="en-US" dirty="0">
                <a:solidFill>
                  <a:schemeClr val="tx1"/>
                </a:solidFill>
              </a:rPr>
              <a:t>cat</a:t>
            </a:r>
            <a:endParaRPr lang="en-IN" dirty="0">
              <a:solidFill>
                <a:schemeClr val="tx1"/>
              </a:solidFill>
            </a:endParaRPr>
          </a:p>
        </p:txBody>
      </p:sp>
    </p:spTree>
    <p:extLst>
      <p:ext uri="{BB962C8B-B14F-4D97-AF65-F5344CB8AC3E}">
        <p14:creationId xmlns:p14="http://schemas.microsoft.com/office/powerpoint/2010/main" val="12667605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AF4E-5E7C-4C68-AF91-90A0C12F0AAE}"/>
              </a:ext>
            </a:extLst>
          </p:cNvPr>
          <p:cNvSpPr>
            <a:spLocks noGrp="1"/>
          </p:cNvSpPr>
          <p:nvPr>
            <p:ph type="title"/>
          </p:nvPr>
        </p:nvSpPr>
        <p:spPr/>
        <p:txBody>
          <a:bodyPr/>
          <a:lstStyle/>
          <a:p>
            <a:r>
              <a:rPr lang="en-US" dirty="0"/>
              <a:t>Neural Networks for Embedding</a:t>
            </a:r>
            <a:endParaRPr lang="en-IN" dirty="0"/>
          </a:p>
        </p:txBody>
      </p:sp>
      <p:pic>
        <p:nvPicPr>
          <p:cNvPr id="16" name="Picture 15">
            <a:extLst>
              <a:ext uri="{FF2B5EF4-FFF2-40B4-BE49-F238E27FC236}">
                <a16:creationId xmlns:a16="http://schemas.microsoft.com/office/drawing/2014/main" id="{392F5047-5BC9-45CF-93B9-9A5F7E60F260}"/>
              </a:ext>
            </a:extLst>
          </p:cNvPr>
          <p:cNvPicPr>
            <a:picLocks noChangeAspect="1"/>
          </p:cNvPicPr>
          <p:nvPr/>
        </p:nvPicPr>
        <p:blipFill>
          <a:blip r:embed="rId2"/>
          <a:stretch>
            <a:fillRect/>
          </a:stretch>
        </p:blipFill>
        <p:spPr>
          <a:xfrm>
            <a:off x="1032531" y="1428973"/>
            <a:ext cx="885949" cy="362001"/>
          </a:xfrm>
          <a:prstGeom prst="rect">
            <a:avLst/>
          </a:prstGeom>
        </p:spPr>
      </p:pic>
      <p:grpSp>
        <p:nvGrpSpPr>
          <p:cNvPr id="19" name="Group 18">
            <a:extLst>
              <a:ext uri="{FF2B5EF4-FFF2-40B4-BE49-F238E27FC236}">
                <a16:creationId xmlns:a16="http://schemas.microsoft.com/office/drawing/2014/main" id="{B3B2945D-CD6C-4479-9558-1235FA992E1D}"/>
              </a:ext>
            </a:extLst>
          </p:cNvPr>
          <p:cNvGrpSpPr/>
          <p:nvPr/>
        </p:nvGrpSpPr>
        <p:grpSpPr>
          <a:xfrm>
            <a:off x="970089" y="1732777"/>
            <a:ext cx="6954179" cy="1310952"/>
            <a:chOff x="498820" y="2297411"/>
            <a:chExt cx="8066513" cy="1893445"/>
          </a:xfrm>
        </p:grpSpPr>
        <p:grpSp>
          <p:nvGrpSpPr>
            <p:cNvPr id="14" name="Group 13">
              <a:extLst>
                <a:ext uri="{FF2B5EF4-FFF2-40B4-BE49-F238E27FC236}">
                  <a16:creationId xmlns:a16="http://schemas.microsoft.com/office/drawing/2014/main" id="{F52A5D40-A48E-4CAD-8271-5642F278F244}"/>
                </a:ext>
              </a:extLst>
            </p:cNvPr>
            <p:cNvGrpSpPr/>
            <p:nvPr/>
          </p:nvGrpSpPr>
          <p:grpSpPr>
            <a:xfrm rot="16200000">
              <a:off x="1471874" y="2053268"/>
              <a:ext cx="410229" cy="2356338"/>
              <a:chOff x="2018714" y="1652959"/>
              <a:chExt cx="410229" cy="2356338"/>
            </a:xfrm>
          </p:grpSpPr>
          <p:sp>
            <p:nvSpPr>
              <p:cNvPr id="4" name="Rectangle 3">
                <a:extLst>
                  <a:ext uri="{FF2B5EF4-FFF2-40B4-BE49-F238E27FC236}">
                    <a16:creationId xmlns:a16="http://schemas.microsoft.com/office/drawing/2014/main" id="{221C16A8-77C6-493A-980F-20E96C65A1B2}"/>
                  </a:ext>
                </a:extLst>
              </p:cNvPr>
              <p:cNvSpPr/>
              <p:nvPr/>
            </p:nvSpPr>
            <p:spPr>
              <a:xfrm>
                <a:off x="2018714" y="1652959"/>
                <a:ext cx="365760" cy="23563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9239037-D069-48BC-93E3-3FEF792D8C40}"/>
                  </a:ext>
                </a:extLst>
              </p:cNvPr>
              <p:cNvSpPr txBox="1"/>
              <p:nvPr/>
            </p:nvSpPr>
            <p:spPr>
              <a:xfrm rot="5400000">
                <a:off x="2192398" y="1790974"/>
                <a:ext cx="145370" cy="307777"/>
              </a:xfrm>
              <a:prstGeom prst="rect">
                <a:avLst/>
              </a:prstGeom>
              <a:noFill/>
            </p:spPr>
            <p:txBody>
              <a:bodyPr wrap="square" rtlCol="0">
                <a:spAutoFit/>
              </a:bodyPr>
              <a:lstStyle/>
              <a:p>
                <a:r>
                  <a:rPr lang="en-US" dirty="0"/>
                  <a:t>0</a:t>
                </a:r>
                <a:endParaRPr lang="en-IN" dirty="0"/>
              </a:p>
            </p:txBody>
          </p:sp>
          <p:sp>
            <p:nvSpPr>
              <p:cNvPr id="6" name="TextBox 5">
                <a:extLst>
                  <a:ext uri="{FF2B5EF4-FFF2-40B4-BE49-F238E27FC236}">
                    <a16:creationId xmlns:a16="http://schemas.microsoft.com/office/drawing/2014/main" id="{BE4402D6-5A92-496F-89C4-CD6FA8AD2C5B}"/>
                  </a:ext>
                </a:extLst>
              </p:cNvPr>
              <p:cNvSpPr txBox="1"/>
              <p:nvPr/>
            </p:nvSpPr>
            <p:spPr>
              <a:xfrm rot="5400000">
                <a:off x="2202370" y="2331735"/>
                <a:ext cx="145370" cy="307777"/>
              </a:xfrm>
              <a:prstGeom prst="rect">
                <a:avLst/>
              </a:prstGeom>
              <a:noFill/>
            </p:spPr>
            <p:txBody>
              <a:bodyPr wrap="square" rtlCol="0">
                <a:spAutoFit/>
              </a:bodyPr>
              <a:lstStyle/>
              <a:p>
                <a:r>
                  <a:rPr lang="en-US" dirty="0"/>
                  <a:t>1</a:t>
                </a:r>
                <a:endParaRPr lang="en-IN" dirty="0"/>
              </a:p>
            </p:txBody>
          </p:sp>
          <p:sp>
            <p:nvSpPr>
              <p:cNvPr id="7" name="TextBox 6">
                <a:extLst>
                  <a:ext uri="{FF2B5EF4-FFF2-40B4-BE49-F238E27FC236}">
                    <a16:creationId xmlns:a16="http://schemas.microsoft.com/office/drawing/2014/main" id="{CFEA5F22-18B5-4106-84A7-EDFF2FEC15F0}"/>
                  </a:ext>
                </a:extLst>
              </p:cNvPr>
              <p:cNvSpPr txBox="1"/>
              <p:nvPr/>
            </p:nvSpPr>
            <p:spPr>
              <a:xfrm rot="5400000">
                <a:off x="2200022" y="2900136"/>
                <a:ext cx="145370" cy="307777"/>
              </a:xfrm>
              <a:prstGeom prst="rect">
                <a:avLst/>
              </a:prstGeom>
              <a:noFill/>
            </p:spPr>
            <p:txBody>
              <a:bodyPr wrap="square" rtlCol="0">
                <a:spAutoFit/>
              </a:bodyPr>
              <a:lstStyle/>
              <a:p>
                <a:r>
                  <a:rPr lang="en-US" dirty="0"/>
                  <a:t>0</a:t>
                </a:r>
                <a:endParaRPr lang="en-IN" dirty="0"/>
              </a:p>
            </p:txBody>
          </p:sp>
          <p:sp>
            <p:nvSpPr>
              <p:cNvPr id="8" name="TextBox 7">
                <a:extLst>
                  <a:ext uri="{FF2B5EF4-FFF2-40B4-BE49-F238E27FC236}">
                    <a16:creationId xmlns:a16="http://schemas.microsoft.com/office/drawing/2014/main" id="{5CB678F1-B5D1-4F46-870E-FF3CAAEB9664}"/>
                  </a:ext>
                </a:extLst>
              </p:cNvPr>
              <p:cNvSpPr txBox="1"/>
              <p:nvPr/>
            </p:nvSpPr>
            <p:spPr>
              <a:xfrm rot="5400000">
                <a:off x="2197088" y="3469872"/>
                <a:ext cx="145370" cy="307777"/>
              </a:xfrm>
              <a:prstGeom prst="rect">
                <a:avLst/>
              </a:prstGeom>
              <a:noFill/>
            </p:spPr>
            <p:txBody>
              <a:bodyPr wrap="square" rtlCol="0">
                <a:spAutoFit/>
              </a:bodyPr>
              <a:lstStyle/>
              <a:p>
                <a:r>
                  <a:rPr lang="en-US" dirty="0"/>
                  <a:t>0</a:t>
                </a:r>
                <a:endParaRPr lang="en-IN" dirty="0"/>
              </a:p>
            </p:txBody>
          </p:sp>
        </p:grpSp>
        <p:pic>
          <p:nvPicPr>
            <p:cNvPr id="9" name="Picture 8">
              <a:extLst>
                <a:ext uri="{FF2B5EF4-FFF2-40B4-BE49-F238E27FC236}">
                  <a16:creationId xmlns:a16="http://schemas.microsoft.com/office/drawing/2014/main" id="{094A5BD9-E4F4-4016-ACBF-A37D32A39B39}"/>
                </a:ext>
              </a:extLst>
            </p:cNvPr>
            <p:cNvPicPr>
              <a:picLocks noChangeAspect="1"/>
            </p:cNvPicPr>
            <p:nvPr/>
          </p:nvPicPr>
          <p:blipFill>
            <a:blip r:embed="rId3"/>
            <a:stretch>
              <a:fillRect/>
            </a:stretch>
          </p:blipFill>
          <p:spPr>
            <a:xfrm>
              <a:off x="3152079" y="2297411"/>
              <a:ext cx="3357288" cy="189344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787EBC-2F34-48E3-94FF-9F92FA40451E}"/>
                    </a:ext>
                  </a:extLst>
                </p:cNvPr>
                <p:cNvSpPr txBox="1"/>
                <p:nvPr/>
              </p:nvSpPr>
              <p:spPr>
                <a:xfrm>
                  <a:off x="2914649" y="3032899"/>
                  <a:ext cx="177934" cy="311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IN" dirty="0">
                    <a:solidFill>
                      <a:schemeClr val="tx1"/>
                    </a:solidFill>
                  </a:endParaRPr>
                </a:p>
              </p:txBody>
            </p:sp>
          </mc:Choice>
          <mc:Fallback xmlns="">
            <p:sp>
              <p:nvSpPr>
                <p:cNvPr id="11" name="TextBox 10">
                  <a:extLst>
                    <a:ext uri="{FF2B5EF4-FFF2-40B4-BE49-F238E27FC236}">
                      <a16:creationId xmlns:a16="http://schemas.microsoft.com/office/drawing/2014/main" id="{5E787EBC-2F34-48E3-94FF-9F92FA40451E}"/>
                    </a:ext>
                  </a:extLst>
                </p:cNvPr>
                <p:cNvSpPr txBox="1">
                  <a:spLocks noRot="1" noChangeAspect="1" noMove="1" noResize="1" noEditPoints="1" noAdjustHandles="1" noChangeArrowheads="1" noChangeShapeType="1" noTextEdit="1"/>
                </p:cNvSpPr>
                <p:nvPr/>
              </p:nvSpPr>
              <p:spPr>
                <a:xfrm>
                  <a:off x="2914649" y="3032899"/>
                  <a:ext cx="177934" cy="31117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AFAD5A-57EB-440F-9CDF-8D28B9437EF4}"/>
                    </a:ext>
                  </a:extLst>
                </p:cNvPr>
                <p:cNvSpPr txBox="1"/>
                <p:nvPr/>
              </p:nvSpPr>
              <p:spPr>
                <a:xfrm>
                  <a:off x="6628357" y="3136411"/>
                  <a:ext cx="184347" cy="2154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13" name="TextBox 12">
                  <a:extLst>
                    <a:ext uri="{FF2B5EF4-FFF2-40B4-BE49-F238E27FC236}">
                      <a16:creationId xmlns:a16="http://schemas.microsoft.com/office/drawing/2014/main" id="{43AFAD5A-57EB-440F-9CDF-8D28B9437EF4}"/>
                    </a:ext>
                  </a:extLst>
                </p:cNvPr>
                <p:cNvSpPr txBox="1">
                  <a:spLocks noRot="1" noChangeAspect="1" noMove="1" noResize="1" noEditPoints="1" noAdjustHandles="1" noChangeArrowheads="1" noChangeShapeType="1" noTextEdit="1"/>
                </p:cNvSpPr>
                <p:nvPr/>
              </p:nvSpPr>
              <p:spPr>
                <a:xfrm>
                  <a:off x="6628357" y="3136411"/>
                  <a:ext cx="184347" cy="215445"/>
                </a:xfrm>
                <a:prstGeom prst="rect">
                  <a:avLst/>
                </a:prstGeom>
                <a:blipFill>
                  <a:blip r:embed="rId5"/>
                  <a:stretch>
                    <a:fillRect l="-19231" r="-15385" b="-41667"/>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3E34363E-CB0B-4F01-8D10-631549D8C394}"/>
                </a:ext>
              </a:extLst>
            </p:cNvPr>
            <p:cNvPicPr>
              <a:picLocks noChangeAspect="1"/>
            </p:cNvPicPr>
            <p:nvPr/>
          </p:nvPicPr>
          <p:blipFill>
            <a:blip r:embed="rId6"/>
            <a:stretch>
              <a:fillRect/>
            </a:stretch>
          </p:blipFill>
          <p:spPr>
            <a:xfrm>
              <a:off x="7316801" y="3036293"/>
              <a:ext cx="1248532" cy="374561"/>
            </a:xfrm>
            <a:prstGeom prst="rect">
              <a:avLst/>
            </a:prstGeom>
          </p:spPr>
        </p:pic>
      </p:grpSp>
      <p:pic>
        <p:nvPicPr>
          <p:cNvPr id="21" name="Picture 20">
            <a:extLst>
              <a:ext uri="{FF2B5EF4-FFF2-40B4-BE49-F238E27FC236}">
                <a16:creationId xmlns:a16="http://schemas.microsoft.com/office/drawing/2014/main" id="{6AED3F57-E38D-4668-A92E-E5943BC55CBD}"/>
              </a:ext>
            </a:extLst>
          </p:cNvPr>
          <p:cNvPicPr>
            <a:picLocks noChangeAspect="1"/>
          </p:cNvPicPr>
          <p:nvPr/>
        </p:nvPicPr>
        <p:blipFill>
          <a:blip r:embed="rId7"/>
          <a:stretch>
            <a:fillRect/>
          </a:stretch>
        </p:blipFill>
        <p:spPr>
          <a:xfrm>
            <a:off x="1112212" y="3216203"/>
            <a:ext cx="962159" cy="342948"/>
          </a:xfrm>
          <a:prstGeom prst="rect">
            <a:avLst/>
          </a:prstGeom>
        </p:spPr>
      </p:pic>
      <p:pic>
        <p:nvPicPr>
          <p:cNvPr id="23" name="Picture 22">
            <a:extLst>
              <a:ext uri="{FF2B5EF4-FFF2-40B4-BE49-F238E27FC236}">
                <a16:creationId xmlns:a16="http://schemas.microsoft.com/office/drawing/2014/main" id="{49BE13A7-B320-415C-8267-3F0B0880670B}"/>
              </a:ext>
            </a:extLst>
          </p:cNvPr>
          <p:cNvPicPr>
            <a:picLocks noChangeAspect="1"/>
          </p:cNvPicPr>
          <p:nvPr/>
        </p:nvPicPr>
        <p:blipFill>
          <a:blip r:embed="rId8"/>
          <a:stretch>
            <a:fillRect/>
          </a:stretch>
        </p:blipFill>
        <p:spPr>
          <a:xfrm>
            <a:off x="2577387" y="3664307"/>
            <a:ext cx="3553321" cy="619211"/>
          </a:xfrm>
          <a:prstGeom prst="rect">
            <a:avLst/>
          </a:prstGeom>
        </p:spPr>
      </p:pic>
      <p:pic>
        <p:nvPicPr>
          <p:cNvPr id="26" name="Picture 25">
            <a:extLst>
              <a:ext uri="{FF2B5EF4-FFF2-40B4-BE49-F238E27FC236}">
                <a16:creationId xmlns:a16="http://schemas.microsoft.com/office/drawing/2014/main" id="{8B3C7E41-FA6D-41F8-8D04-D550A20A7077}"/>
              </a:ext>
            </a:extLst>
          </p:cNvPr>
          <p:cNvPicPr>
            <a:picLocks noChangeAspect="1"/>
          </p:cNvPicPr>
          <p:nvPr/>
        </p:nvPicPr>
        <p:blipFill>
          <a:blip r:embed="rId9"/>
          <a:stretch>
            <a:fillRect/>
          </a:stretch>
        </p:blipFill>
        <p:spPr>
          <a:xfrm>
            <a:off x="6874377" y="3469016"/>
            <a:ext cx="981212" cy="100979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2212FF4-A6E0-44E0-81D5-A6D107A84EA3}"/>
                  </a:ext>
                </a:extLst>
              </p:cNvPr>
              <p:cNvSpPr txBox="1"/>
              <p:nvPr/>
            </p:nvSpPr>
            <p:spPr>
              <a:xfrm>
                <a:off x="6233290" y="3899329"/>
                <a:ext cx="158926" cy="1491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27" name="TextBox 26">
                <a:extLst>
                  <a:ext uri="{FF2B5EF4-FFF2-40B4-BE49-F238E27FC236}">
                    <a16:creationId xmlns:a16="http://schemas.microsoft.com/office/drawing/2014/main" id="{A2212FF4-A6E0-44E0-81D5-A6D107A84EA3}"/>
                  </a:ext>
                </a:extLst>
              </p:cNvPr>
              <p:cNvSpPr txBox="1">
                <a:spLocks noRot="1" noChangeAspect="1" noMove="1" noResize="1" noEditPoints="1" noAdjustHandles="1" noChangeArrowheads="1" noChangeShapeType="1" noTextEdit="1"/>
              </p:cNvSpPr>
              <p:nvPr/>
            </p:nvSpPr>
            <p:spPr>
              <a:xfrm>
                <a:off x="6233290" y="3899329"/>
                <a:ext cx="158926" cy="149166"/>
              </a:xfrm>
              <a:prstGeom prst="rect">
                <a:avLst/>
              </a:prstGeom>
              <a:blipFill>
                <a:blip r:embed="rId5"/>
                <a:stretch>
                  <a:fillRect l="-19231" r="-15385" b="-41667"/>
                </a:stretch>
              </a:blipFill>
            </p:spPr>
            <p:txBody>
              <a:bodyPr/>
              <a:lstStyle/>
              <a:p>
                <a:r>
                  <a:rPr lang="en-IN">
                    <a:noFill/>
                  </a:rPr>
                  <a:t> </a:t>
                </a:r>
              </a:p>
            </p:txBody>
          </p:sp>
        </mc:Fallback>
      </mc:AlternateContent>
      <p:pic>
        <p:nvPicPr>
          <p:cNvPr id="32" name="Picture 31">
            <a:extLst>
              <a:ext uri="{FF2B5EF4-FFF2-40B4-BE49-F238E27FC236}">
                <a16:creationId xmlns:a16="http://schemas.microsoft.com/office/drawing/2014/main" id="{3F09463C-2CE8-4893-98E8-9869998AD67C}"/>
              </a:ext>
            </a:extLst>
          </p:cNvPr>
          <p:cNvPicPr>
            <a:picLocks noChangeAspect="1"/>
          </p:cNvPicPr>
          <p:nvPr/>
        </p:nvPicPr>
        <p:blipFill>
          <a:blip r:embed="rId10"/>
          <a:stretch>
            <a:fillRect/>
          </a:stretch>
        </p:blipFill>
        <p:spPr>
          <a:xfrm>
            <a:off x="3396651" y="4680227"/>
            <a:ext cx="2734057" cy="447737"/>
          </a:xfrm>
          <a:prstGeom prst="rect">
            <a:avLst/>
          </a:prstGeom>
        </p:spPr>
      </p:pic>
    </p:spTree>
    <p:extLst>
      <p:ext uri="{BB962C8B-B14F-4D97-AF65-F5344CB8AC3E}">
        <p14:creationId xmlns:p14="http://schemas.microsoft.com/office/powerpoint/2010/main" val="2760972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9FC9-B3F6-44CE-B61B-0264B1AE0F6C}"/>
              </a:ext>
            </a:extLst>
          </p:cNvPr>
          <p:cNvSpPr>
            <a:spLocks noGrp="1"/>
          </p:cNvSpPr>
          <p:nvPr>
            <p:ph type="title"/>
          </p:nvPr>
        </p:nvSpPr>
        <p:spPr/>
        <p:txBody>
          <a:bodyPr/>
          <a:lstStyle/>
          <a:p>
            <a:r>
              <a:rPr lang="en-US" dirty="0"/>
              <a:t>Neural Networks for Embedding</a:t>
            </a:r>
            <a:endParaRPr lang="en-IN" dirty="0"/>
          </a:p>
        </p:txBody>
      </p:sp>
      <p:sp>
        <p:nvSpPr>
          <p:cNvPr id="3" name="Text Placeholder 2">
            <a:extLst>
              <a:ext uri="{FF2B5EF4-FFF2-40B4-BE49-F238E27FC236}">
                <a16:creationId xmlns:a16="http://schemas.microsoft.com/office/drawing/2014/main" id="{F7F1EA18-03DF-4DBD-B3EB-370354DA6ECA}"/>
              </a:ext>
            </a:extLst>
          </p:cNvPr>
          <p:cNvSpPr>
            <a:spLocks noGrp="1"/>
          </p:cNvSpPr>
          <p:nvPr>
            <p:ph type="body" sz="quarter" idx="10"/>
          </p:nvPr>
        </p:nvSpPr>
        <p:spPr/>
        <p:txBody>
          <a:bodyPr/>
          <a:lstStyle/>
          <a:p>
            <a:r>
              <a:rPr lang="en-US" dirty="0"/>
              <a:t>Backpropagation</a:t>
            </a:r>
          </a:p>
          <a:p>
            <a:pPr lvl="1"/>
            <a:endParaRPr lang="en-US" dirty="0"/>
          </a:p>
          <a:p>
            <a:pPr lvl="1"/>
            <a:r>
              <a:rPr lang="en-US" dirty="0"/>
              <a:t>    Loss = difference between predicted and actual (true label = 1 for "sat")</a:t>
            </a:r>
          </a:p>
          <a:p>
            <a:pPr lvl="1"/>
            <a:endParaRPr lang="en-US" dirty="0"/>
          </a:p>
          <a:p>
            <a:pPr lvl="1"/>
            <a:r>
              <a:rPr lang="en-US" dirty="0"/>
              <a:t>    Gradients are calculated</a:t>
            </a:r>
          </a:p>
          <a:p>
            <a:pPr lvl="1"/>
            <a:endParaRPr lang="en-US" dirty="0"/>
          </a:p>
          <a:p>
            <a:pPr lvl="1"/>
            <a:r>
              <a:rPr lang="en-US" dirty="0"/>
              <a:t>    Both W and W′ are updated via gradient descent:</a:t>
            </a:r>
          </a:p>
          <a:p>
            <a:pPr lvl="1"/>
            <a:endParaRPr lang="en-US" dirty="0"/>
          </a:p>
          <a:p>
            <a:r>
              <a:rPr lang="en-US" dirty="0"/>
              <a:t>This process repeats for millions of target-context pairs extracted from a large corpus.</a:t>
            </a:r>
            <a:endParaRPr lang="en-IN" dirty="0"/>
          </a:p>
        </p:txBody>
      </p:sp>
    </p:spTree>
    <p:extLst>
      <p:ext uri="{BB962C8B-B14F-4D97-AF65-F5344CB8AC3E}">
        <p14:creationId xmlns:p14="http://schemas.microsoft.com/office/powerpoint/2010/main" val="29417547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287652-AC4F-4214-BA0B-19027B919E1B}"/>
              </a:ext>
            </a:extLst>
          </p:cNvPr>
          <p:cNvSpPr txBox="1">
            <a:spLocks/>
          </p:cNvSpPr>
          <p:nvPr/>
        </p:nvSpPr>
        <p:spPr>
          <a:xfrm>
            <a:off x="822960" y="119702"/>
            <a:ext cx="7543800" cy="680397"/>
          </a:xfrm>
          <a:prstGeom prst="rect">
            <a:avLst/>
          </a:prstGeom>
        </p:spPr>
        <p:txBody>
          <a:bodyPr vert="horz" lIns="91440" tIns="45720" rIns="91440" bIns="45720" rtlCol="0" anchor="b">
            <a:normAutofit/>
          </a:bodyPr>
          <a:lst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marL="0" marR="0" lvl="0" indent="0" algn="l" defTabSz="685766" rtl="0" eaLnBrk="1" fontAlgn="auto" latinLnBrk="0" hangingPunct="1">
              <a:lnSpc>
                <a:spcPct val="85000"/>
              </a:lnSpc>
              <a:spcBef>
                <a:spcPct val="0"/>
              </a:spcBef>
              <a:spcAft>
                <a:spcPts val="0"/>
              </a:spcAft>
              <a:buClrTx/>
              <a:buSzTx/>
              <a:buFontTx/>
              <a:buNone/>
              <a:tabLst/>
              <a:defRPr/>
            </a:pPr>
            <a:r>
              <a:rPr kumimoji="0" lang="en-US" sz="3600" b="0" i="0" u="none" strike="noStrike" kern="1200" cap="none" spc="-38" normalizeH="0" baseline="0" noProof="0" dirty="0">
                <a:ln>
                  <a:noFill/>
                </a:ln>
                <a:solidFill>
                  <a:srgbClr val="000000">
                    <a:lumMod val="75000"/>
                    <a:lumOff val="25000"/>
                  </a:srgbClr>
                </a:solidFill>
                <a:effectLst/>
                <a:uLnTx/>
                <a:uFillTx/>
                <a:latin typeface="Calibri Light" panose="020F0302020204030204"/>
                <a:ea typeface="+mj-ea"/>
                <a:cs typeface="+mj-cs"/>
              </a:rPr>
              <a:t>Feedforward Neural Networks</a:t>
            </a:r>
          </a:p>
        </p:txBody>
      </p:sp>
      <p:sp>
        <p:nvSpPr>
          <p:cNvPr id="5" name="Content Placeholder 2">
            <a:extLst>
              <a:ext uri="{FF2B5EF4-FFF2-40B4-BE49-F238E27FC236}">
                <a16:creationId xmlns:a16="http://schemas.microsoft.com/office/drawing/2014/main" id="{B72B8A43-305A-49DA-9563-9FCDA7F3D074}"/>
              </a:ext>
            </a:extLst>
          </p:cNvPr>
          <p:cNvSpPr txBox="1">
            <a:spLocks/>
          </p:cNvSpPr>
          <p:nvPr/>
        </p:nvSpPr>
        <p:spPr>
          <a:xfrm>
            <a:off x="822962" y="1200150"/>
            <a:ext cx="7543801" cy="3429000"/>
          </a:xfrm>
          <a:prstGeom prst="rect">
            <a:avLst/>
          </a:prstGeom>
        </p:spPr>
        <p:txBody>
          <a:bodyPr vert="horz" lIns="0" tIns="45720" rIns="0" bIns="45720" rtlCol="0">
            <a:normAutofit/>
          </a:bodyPr>
          <a:lstStyle>
            <a:lvl1pPr marL="7938" indent="-7938"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793" indent="-253988" algn="l" defTabSz="685766"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12" indent="-228588" algn="l" defTabSz="685766"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29" indent="-265100" algn="l" defTabSz="685766"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48" indent="-239701" algn="l" defTabSz="685766"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766"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Can also be called </a:t>
            </a:r>
            <a:r>
              <a:rPr kumimoji="0" lang="en-US" sz="28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multi-layer perceptrons </a:t>
            </a:r>
            <a:r>
              <a:rPr kumimoji="0" lang="en-US" sz="2800" b="0"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(or </a:t>
            </a:r>
            <a:r>
              <a:rPr kumimoji="0" lang="en-US" sz="28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MLPs</a:t>
            </a:r>
            <a:r>
              <a:rPr kumimoji="0" lang="en-US" sz="2800" b="0"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  for historical reasons</a:t>
            </a:r>
          </a:p>
          <a:p>
            <a:pPr marL="7938" marR="0" lvl="0" indent="-7938" algn="l" defTabSz="685766"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7230857-04B2-4B8D-8353-906189CBC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extLst>
      <p:ext uri="{BB962C8B-B14F-4D97-AF65-F5344CB8AC3E}">
        <p14:creationId xmlns:p14="http://schemas.microsoft.com/office/powerpoint/2010/main" val="13548559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9834AF-9E20-475C-89AD-1BB15F53CF4E}"/>
              </a:ext>
            </a:extLst>
          </p:cNvPr>
          <p:cNvSpPr txBox="1">
            <a:spLocks/>
          </p:cNvSpPr>
          <p:nvPr/>
        </p:nvSpPr>
        <p:spPr>
          <a:xfrm>
            <a:off x="822960" y="119702"/>
            <a:ext cx="7543800" cy="680397"/>
          </a:xfrm>
          <a:prstGeom prst="rect">
            <a:avLst/>
          </a:prstGeom>
        </p:spPr>
        <p:txBody>
          <a:bodyPr vert="horz" lIns="91440" tIns="45720" rIns="91440" bIns="45720" rtlCol="0" anchor="b">
            <a:normAutofit/>
          </a:bodyPr>
          <a:lst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marL="0" marR="0" lvl="0" indent="0" algn="l" defTabSz="685766" rtl="0" eaLnBrk="1" fontAlgn="auto" latinLnBrk="0" hangingPunct="1">
              <a:lnSpc>
                <a:spcPct val="85000"/>
              </a:lnSpc>
              <a:spcBef>
                <a:spcPct val="0"/>
              </a:spcBef>
              <a:spcAft>
                <a:spcPts val="0"/>
              </a:spcAft>
              <a:buClrTx/>
              <a:buSzTx/>
              <a:buFontTx/>
              <a:buNone/>
              <a:tabLst/>
              <a:defRPr/>
            </a:pPr>
            <a:r>
              <a:rPr kumimoji="0" lang="en-US" sz="3600" b="0" i="0" u="none" strike="noStrike" kern="1200" cap="none" spc="-38" normalizeH="0" baseline="0" noProof="0">
                <a:ln>
                  <a:noFill/>
                </a:ln>
                <a:solidFill>
                  <a:srgbClr val="000000">
                    <a:lumMod val="75000"/>
                    <a:lumOff val="25000"/>
                  </a:srgbClr>
                </a:solidFill>
                <a:effectLst/>
                <a:uLnTx/>
                <a:uFillTx/>
                <a:latin typeface="Calibri Light" panose="020F0302020204030204"/>
                <a:ea typeface="+mj-ea"/>
                <a:cs typeface="+mj-cs"/>
              </a:rPr>
              <a:t>Use cases for feedforward networks</a:t>
            </a:r>
            <a:endParaRPr kumimoji="0" lang="en-US" sz="3600" b="0" i="0" u="none" strike="noStrike" kern="1200" cap="none" spc="-38" normalizeH="0" baseline="0" noProof="0" dirty="0">
              <a:ln>
                <a:noFill/>
              </a:ln>
              <a:solidFill>
                <a:srgbClr val="000000">
                  <a:lumMod val="75000"/>
                  <a:lumOff val="25000"/>
                </a:srgbClr>
              </a:solidFill>
              <a:effectLst/>
              <a:uLnTx/>
              <a:uFillTx/>
              <a:latin typeface="Calibri Light" panose="020F0302020204030204"/>
              <a:ea typeface="+mj-ea"/>
              <a:cs typeface="+mj-cs"/>
            </a:endParaRPr>
          </a:p>
        </p:txBody>
      </p:sp>
      <p:sp>
        <p:nvSpPr>
          <p:cNvPr id="6" name="Content Placeholder 2">
            <a:extLst>
              <a:ext uri="{FF2B5EF4-FFF2-40B4-BE49-F238E27FC236}">
                <a16:creationId xmlns:a16="http://schemas.microsoft.com/office/drawing/2014/main" id="{D6331842-E463-4E22-8792-D9246A921CD5}"/>
              </a:ext>
            </a:extLst>
          </p:cNvPr>
          <p:cNvSpPr txBox="1">
            <a:spLocks/>
          </p:cNvSpPr>
          <p:nvPr/>
        </p:nvSpPr>
        <p:spPr>
          <a:xfrm>
            <a:off x="822960" y="1123950"/>
            <a:ext cx="8016238" cy="4019550"/>
          </a:xfrm>
          <a:prstGeom prst="rect">
            <a:avLst/>
          </a:prstGeom>
        </p:spPr>
        <p:txBody>
          <a:bodyPr vert="horz" lIns="0" tIns="45720" rIns="0" bIns="45720" rtlCol="0">
            <a:normAutofit/>
          </a:bodyPr>
          <a:lstStyle>
            <a:lvl1pPr marL="7938" indent="-7938"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793" indent="-253988" algn="l" defTabSz="685766"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12" indent="-228588" algn="l" defTabSz="685766"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29" indent="-265100" algn="l" defTabSz="685766"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48" indent="-239701" algn="l" defTabSz="685766"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766"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Let's consider 2 (simplified) sample tasks:</a:t>
            </a:r>
          </a:p>
          <a:p>
            <a:pPr marL="608005" marR="0" lvl="1" indent="-457200" algn="l" defTabSz="685766" rtl="0" eaLnBrk="1" fontAlgn="auto" latinLnBrk="0" hangingPunct="1">
              <a:lnSpc>
                <a:spcPct val="100000"/>
              </a:lnSpc>
              <a:spcBef>
                <a:spcPts val="150"/>
              </a:spcBef>
              <a:spcAft>
                <a:spcPts val="900"/>
              </a:spcAft>
              <a:buClr>
                <a:srgbClr val="E48312"/>
              </a:buClr>
              <a:buSzTx/>
              <a:buFont typeface="+mj-lt"/>
              <a:buAutoNum type="arabicPeriod"/>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Text classification</a:t>
            </a:r>
          </a:p>
          <a:p>
            <a:pPr marL="608005" marR="0" lvl="1" indent="-457200" algn="l" defTabSz="685766" rtl="0" eaLnBrk="1" fontAlgn="auto" latinLnBrk="0" hangingPunct="1">
              <a:lnSpc>
                <a:spcPct val="100000"/>
              </a:lnSpc>
              <a:spcBef>
                <a:spcPts val="150"/>
              </a:spcBef>
              <a:spcAft>
                <a:spcPts val="900"/>
              </a:spcAft>
              <a:buClr>
                <a:srgbClr val="E48312"/>
              </a:buClr>
              <a:buSzTx/>
              <a:buFont typeface="+mj-lt"/>
              <a:buAutoNum type="arabicPeriod"/>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Language modeling</a:t>
            </a:r>
          </a:p>
          <a:p>
            <a:pPr marL="0" marR="0" lvl="0" indent="0" algn="l" defTabSz="685766"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9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766"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State of the art systems use more powerful neural architectures, but simple models are useful to consider!</a:t>
            </a:r>
          </a:p>
        </p:txBody>
      </p:sp>
      <p:sp>
        <p:nvSpPr>
          <p:cNvPr id="7" name="Slide Number Placeholder 3">
            <a:extLst>
              <a:ext uri="{FF2B5EF4-FFF2-40B4-BE49-F238E27FC236}">
                <a16:creationId xmlns:a16="http://schemas.microsoft.com/office/drawing/2014/main" id="{2F35B9F4-52F3-47B4-90A5-2B3D6972EE6E}"/>
              </a:ext>
            </a:extLst>
          </p:cNvPr>
          <p:cNvSpPr txBox="1">
            <a:spLocks/>
          </p:cNvSpPr>
          <p:nvPr/>
        </p:nvSpPr>
        <p:spPr>
          <a:xfrm>
            <a:off x="7425347" y="4844841"/>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buClrTx/>
              <a:buFontTx/>
              <a:defRPr/>
            </a:pPr>
            <a:fld id="{713DD8BE-556E-3440-9013-11CC5588178D}" type="slidenum">
              <a:rPr lang="en-US" smtClean="0">
                <a:latin typeface="Calibri" panose="020F0502020204030204"/>
              </a:rPr>
              <a:pPr>
                <a:buClrTx/>
                <a:buFontTx/>
                <a:defRPr/>
              </a:pPr>
              <a:t>105</a:t>
            </a:fld>
            <a:endParaRPr lang="en-US">
              <a:latin typeface="Calibri" panose="020F0502020204030204"/>
            </a:endParaRPr>
          </a:p>
        </p:txBody>
      </p:sp>
    </p:spTree>
    <p:extLst>
      <p:ext uri="{BB962C8B-B14F-4D97-AF65-F5344CB8AC3E}">
        <p14:creationId xmlns:p14="http://schemas.microsoft.com/office/powerpoint/2010/main" val="273727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DE5D7-8AAC-4370-9EF5-95D0DC35F1C8}"/>
              </a:ext>
            </a:extLst>
          </p:cNvPr>
          <p:cNvSpPr txBox="1">
            <a:spLocks/>
          </p:cNvSpPr>
          <p:nvPr/>
        </p:nvSpPr>
        <p:spPr>
          <a:xfrm>
            <a:off x="822960" y="119702"/>
            <a:ext cx="7543800" cy="680397"/>
          </a:xfrm>
          <a:prstGeom prst="rect">
            <a:avLst/>
          </a:prstGeom>
        </p:spPr>
        <p:txBody>
          <a:bodyPr vert="horz" lIns="91440" tIns="45720" rIns="91440" bIns="45720" rtlCol="0" anchor="b">
            <a:normAutofit/>
          </a:bodyPr>
          <a:lst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marL="0" marR="0" lvl="0" indent="0" algn="l" defTabSz="685766" rtl="0" eaLnBrk="1" fontAlgn="auto" latinLnBrk="0" hangingPunct="1">
              <a:lnSpc>
                <a:spcPct val="85000"/>
              </a:lnSpc>
              <a:spcBef>
                <a:spcPct val="0"/>
              </a:spcBef>
              <a:spcAft>
                <a:spcPts val="0"/>
              </a:spcAft>
              <a:buClrTx/>
              <a:buSzTx/>
              <a:buFontTx/>
              <a:buNone/>
              <a:tabLst/>
              <a:defRPr/>
            </a:pPr>
            <a:r>
              <a:rPr kumimoji="0" lang="en-US" sz="3600" b="0" i="0" u="none" strike="noStrike" kern="1200" cap="none" spc="-38" normalizeH="0" baseline="0" noProof="0">
                <a:ln>
                  <a:noFill/>
                </a:ln>
                <a:solidFill>
                  <a:srgbClr val="000000">
                    <a:lumMod val="75000"/>
                    <a:lumOff val="25000"/>
                  </a:srgbClr>
                </a:solidFill>
                <a:effectLst/>
                <a:uLnTx/>
                <a:uFillTx/>
                <a:latin typeface="Calibri Light" panose="020F0302020204030204"/>
                <a:ea typeface="+mj-ea"/>
                <a:cs typeface="+mj-cs"/>
              </a:rPr>
              <a:t>Sentiment Features</a:t>
            </a:r>
            <a:endParaRPr kumimoji="0" lang="en-US" sz="3600" b="0" i="0" u="none" strike="noStrike" kern="1200" cap="none" spc="-38" normalizeH="0" baseline="0" noProof="0" dirty="0">
              <a:ln>
                <a:noFill/>
              </a:ln>
              <a:solidFill>
                <a:srgbClr val="000000">
                  <a:lumMod val="75000"/>
                  <a:lumOff val="25000"/>
                </a:srgbClr>
              </a:solidFill>
              <a:effectLst/>
              <a:uLnTx/>
              <a:uFillTx/>
              <a:latin typeface="Calibri Light" panose="020F0302020204030204"/>
              <a:ea typeface="+mj-ea"/>
              <a:cs typeface="+mj-cs"/>
            </a:endParaRPr>
          </a:p>
        </p:txBody>
      </p:sp>
      <p:sp>
        <p:nvSpPr>
          <p:cNvPr id="3" name="Slide Number Placeholder 5">
            <a:extLst>
              <a:ext uri="{FF2B5EF4-FFF2-40B4-BE49-F238E27FC236}">
                <a16:creationId xmlns:a16="http://schemas.microsoft.com/office/drawing/2014/main" id="{7198F856-8E33-493F-93A5-7E2B58C3D957}"/>
              </a:ext>
            </a:extLst>
          </p:cNvPr>
          <p:cNvSpPr txBox="1">
            <a:spLocks/>
          </p:cNvSpPr>
          <p:nvPr/>
        </p:nvSpPr>
        <p:spPr>
          <a:xfrm>
            <a:off x="7425347" y="4844841"/>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buClrTx/>
              <a:buFontTx/>
              <a:defRPr/>
            </a:pPr>
            <a:fld id="{713DD8BE-556E-3440-9013-11CC5588178D}" type="slidenum">
              <a:rPr lang="en-US" smtClean="0">
                <a:latin typeface="Calibri" panose="020F0502020204030204"/>
              </a:rPr>
              <a:pPr>
                <a:buClrTx/>
                <a:buFontTx/>
                <a:defRPr/>
              </a:pPr>
              <a:t>106</a:t>
            </a:fld>
            <a:endParaRPr lang="en-US">
              <a:latin typeface="Calibri" panose="020F0502020204030204"/>
            </a:endParaRPr>
          </a:p>
        </p:txBody>
      </p:sp>
      <p:pic>
        <p:nvPicPr>
          <p:cNvPr id="4" name="Picture 3">
            <a:extLst>
              <a:ext uri="{FF2B5EF4-FFF2-40B4-BE49-F238E27FC236}">
                <a16:creationId xmlns:a16="http://schemas.microsoft.com/office/drawing/2014/main" id="{D442CD40-CCC6-45C6-8D76-5CC3E10A6746}"/>
              </a:ext>
            </a:extLst>
          </p:cNvPr>
          <p:cNvPicPr>
            <a:picLocks noChangeAspect="1"/>
          </p:cNvPicPr>
          <p:nvPr/>
        </p:nvPicPr>
        <p:blipFill rotWithShape="1">
          <a:blip r:embed="rId2"/>
          <a:srcRect r="36702"/>
          <a:stretch/>
        </p:blipFill>
        <p:spPr>
          <a:xfrm>
            <a:off x="1923044" y="1200150"/>
            <a:ext cx="5445916" cy="3505200"/>
          </a:xfrm>
          <a:prstGeom prst="rect">
            <a:avLst/>
          </a:prstGeom>
        </p:spPr>
      </p:pic>
    </p:spTree>
    <p:extLst>
      <p:ext uri="{BB962C8B-B14F-4D97-AF65-F5344CB8AC3E}">
        <p14:creationId xmlns:p14="http://schemas.microsoft.com/office/powerpoint/2010/main" val="33952019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323025-9F18-4ACA-9EA5-4C5A4D124254}"/>
              </a:ext>
            </a:extLst>
          </p:cNvPr>
          <p:cNvPicPr>
            <a:picLocks noChangeAspect="1"/>
          </p:cNvPicPr>
          <p:nvPr/>
        </p:nvPicPr>
        <p:blipFill>
          <a:blip r:embed="rId2"/>
          <a:stretch>
            <a:fillRect/>
          </a:stretch>
        </p:blipFill>
        <p:spPr>
          <a:xfrm>
            <a:off x="1322583" y="934111"/>
            <a:ext cx="6498833" cy="4008972"/>
          </a:xfrm>
          <a:prstGeom prst="rect">
            <a:avLst/>
          </a:prstGeom>
        </p:spPr>
      </p:pic>
      <p:sp>
        <p:nvSpPr>
          <p:cNvPr id="5" name="TextBox 4">
            <a:extLst>
              <a:ext uri="{FF2B5EF4-FFF2-40B4-BE49-F238E27FC236}">
                <a16:creationId xmlns:a16="http://schemas.microsoft.com/office/drawing/2014/main" id="{0D6B3046-7B04-486A-9F90-A4BA86660821}"/>
              </a:ext>
            </a:extLst>
          </p:cNvPr>
          <p:cNvSpPr txBox="1"/>
          <p:nvPr/>
        </p:nvSpPr>
        <p:spPr>
          <a:xfrm>
            <a:off x="3062614" y="390994"/>
            <a:ext cx="2185791" cy="400110"/>
          </a:xfrm>
          <a:prstGeom prst="rect">
            <a:avLst/>
          </a:prstGeom>
          <a:noFill/>
        </p:spPr>
        <p:txBody>
          <a:bodyPr wrap="square">
            <a:spAutoFit/>
          </a:bodyPr>
          <a:lstStyle/>
          <a:p>
            <a:pPr marL="150805" marR="0" lvl="1" algn="l" defTabSz="685766" rtl="0" eaLnBrk="1" fontAlgn="auto" latinLnBrk="0" hangingPunct="1">
              <a:lnSpc>
                <a:spcPct val="100000"/>
              </a:lnSpc>
              <a:spcBef>
                <a:spcPts val="150"/>
              </a:spcBef>
              <a:spcAft>
                <a:spcPts val="900"/>
              </a:spcAft>
              <a:buClr>
                <a:srgbClr val="E48312"/>
              </a:buClr>
              <a:buSzTx/>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Text classification</a:t>
            </a:r>
          </a:p>
        </p:txBody>
      </p:sp>
    </p:spTree>
    <p:extLst>
      <p:ext uri="{BB962C8B-B14F-4D97-AF65-F5344CB8AC3E}">
        <p14:creationId xmlns:p14="http://schemas.microsoft.com/office/powerpoint/2010/main" val="1591708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896CCC-1A2B-4FE2-84D3-01BDE4B98AB3}"/>
              </a:ext>
            </a:extLst>
          </p:cNvPr>
          <p:cNvPicPr>
            <a:picLocks noChangeAspect="1"/>
          </p:cNvPicPr>
          <p:nvPr/>
        </p:nvPicPr>
        <p:blipFill>
          <a:blip r:embed="rId2"/>
          <a:stretch>
            <a:fillRect/>
          </a:stretch>
        </p:blipFill>
        <p:spPr>
          <a:xfrm>
            <a:off x="1438508" y="1139868"/>
            <a:ext cx="6266984" cy="3767232"/>
          </a:xfrm>
          <a:prstGeom prst="rect">
            <a:avLst/>
          </a:prstGeom>
        </p:spPr>
      </p:pic>
      <p:sp>
        <p:nvSpPr>
          <p:cNvPr id="7" name="TextBox 6">
            <a:extLst>
              <a:ext uri="{FF2B5EF4-FFF2-40B4-BE49-F238E27FC236}">
                <a16:creationId xmlns:a16="http://schemas.microsoft.com/office/drawing/2014/main" id="{52330E0D-C8E1-4431-BE7C-6832B0A8E12C}"/>
              </a:ext>
            </a:extLst>
          </p:cNvPr>
          <p:cNvSpPr txBox="1"/>
          <p:nvPr/>
        </p:nvSpPr>
        <p:spPr>
          <a:xfrm>
            <a:off x="3350712" y="620399"/>
            <a:ext cx="2260948" cy="400110"/>
          </a:xfrm>
          <a:prstGeom prst="rect">
            <a:avLst/>
          </a:prstGeom>
          <a:noFill/>
        </p:spPr>
        <p:txBody>
          <a:bodyPr wrap="square">
            <a:spAutoFit/>
          </a:bodyPr>
          <a:lstStyle/>
          <a:p>
            <a:pPr marL="150805" marR="0" lvl="1" indent="0" algn="l" defTabSz="685766" rtl="0" eaLnBrk="1" fontAlgn="auto" latinLnBrk="0" hangingPunct="1">
              <a:lnSpc>
                <a:spcPct val="100000"/>
              </a:lnSpc>
              <a:spcBef>
                <a:spcPts val="150"/>
              </a:spcBef>
              <a:spcAft>
                <a:spcPts val="900"/>
              </a:spcAft>
              <a:buClr>
                <a:srgbClr val="E48312"/>
              </a:buClr>
              <a:buSzTx/>
              <a:buFont typeface="Arial"/>
              <a:buNone/>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Arial"/>
                <a:sym typeface="Arial"/>
              </a:rPr>
              <a:t>Text classification</a:t>
            </a:r>
          </a:p>
        </p:txBody>
      </p:sp>
    </p:spTree>
    <p:extLst>
      <p:ext uri="{BB962C8B-B14F-4D97-AF65-F5344CB8AC3E}">
        <p14:creationId xmlns:p14="http://schemas.microsoft.com/office/powerpoint/2010/main" val="21893769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24432F-EAF8-476F-91CF-1A14E7BF1848}"/>
              </a:ext>
            </a:extLst>
          </p:cNvPr>
          <p:cNvSpPr txBox="1">
            <a:spLocks/>
          </p:cNvSpPr>
          <p:nvPr/>
        </p:nvSpPr>
        <p:spPr>
          <a:xfrm>
            <a:off x="822960" y="119702"/>
            <a:ext cx="7543800" cy="680397"/>
          </a:xfrm>
          <a:prstGeom prst="rect">
            <a:avLst/>
          </a:prstGeom>
        </p:spPr>
        <p:txBody>
          <a:bodyPr vert="horz" lIns="91440" tIns="45720" rIns="91440" bIns="45720" rtlCol="0" anchor="b">
            <a:normAutofit/>
          </a:bodyPr>
          <a:lst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marL="0" marR="0" lvl="0" indent="0" algn="l" defTabSz="685766" rtl="0" eaLnBrk="1" fontAlgn="auto" latinLnBrk="0" hangingPunct="1">
              <a:lnSpc>
                <a:spcPct val="85000"/>
              </a:lnSpc>
              <a:spcBef>
                <a:spcPct val="0"/>
              </a:spcBef>
              <a:spcAft>
                <a:spcPts val="0"/>
              </a:spcAft>
              <a:buClrTx/>
              <a:buSzTx/>
              <a:buFontTx/>
              <a:buNone/>
              <a:tabLst/>
              <a:defRPr/>
            </a:pPr>
            <a:r>
              <a:rPr kumimoji="0" lang="en-US" sz="3600" b="0" i="0" u="none" strike="noStrike" kern="1200" cap="none" spc="-38" normalizeH="0" baseline="0" noProof="0">
                <a:ln>
                  <a:noFill/>
                </a:ln>
                <a:solidFill>
                  <a:srgbClr val="000000">
                    <a:lumMod val="75000"/>
                    <a:lumOff val="25000"/>
                  </a:srgbClr>
                </a:solidFill>
                <a:effectLst/>
                <a:uLnTx/>
                <a:uFillTx/>
                <a:latin typeface="Calibri Light" panose="020F0302020204030204"/>
                <a:ea typeface="+mj-ea"/>
                <a:cs typeface="+mj-cs"/>
              </a:rPr>
              <a:t>Neural Language Models (LMs)</a:t>
            </a:r>
            <a:endParaRPr kumimoji="0" lang="en-US" sz="3600" b="0" i="0" u="none" strike="noStrike" kern="1200" cap="none" spc="-38" normalizeH="0" baseline="0" noProof="0" dirty="0">
              <a:ln>
                <a:noFill/>
              </a:ln>
              <a:solidFill>
                <a:srgbClr val="000000">
                  <a:lumMod val="75000"/>
                  <a:lumOff val="25000"/>
                </a:srgbClr>
              </a:solidFill>
              <a:effectLst/>
              <a:uLnTx/>
              <a:uFillTx/>
              <a:latin typeface="Calibri Light" panose="020F0302020204030204"/>
              <a:ea typeface="+mj-ea"/>
              <a:cs typeface="+mj-cs"/>
            </a:endParaRPr>
          </a:p>
        </p:txBody>
      </p:sp>
      <p:sp>
        <p:nvSpPr>
          <p:cNvPr id="6" name="Content Placeholder 2">
            <a:extLst>
              <a:ext uri="{FF2B5EF4-FFF2-40B4-BE49-F238E27FC236}">
                <a16:creationId xmlns:a16="http://schemas.microsoft.com/office/drawing/2014/main" id="{BA78FF60-F032-4CEA-B05D-9AD0C8A5DA87}"/>
              </a:ext>
            </a:extLst>
          </p:cNvPr>
          <p:cNvSpPr txBox="1">
            <a:spLocks/>
          </p:cNvSpPr>
          <p:nvPr/>
        </p:nvSpPr>
        <p:spPr>
          <a:xfrm>
            <a:off x="822962" y="1200150"/>
            <a:ext cx="7920989" cy="3823648"/>
          </a:xfrm>
          <a:prstGeom prst="rect">
            <a:avLst/>
          </a:prstGeom>
        </p:spPr>
        <p:txBody>
          <a:bodyPr vert="horz" lIns="0" tIns="45720" rIns="0" bIns="45720" rtlCol="0">
            <a:normAutofit/>
          </a:bodyPr>
          <a:lstStyle>
            <a:lvl1pPr marL="7938" indent="-7938"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793" indent="-253988" algn="l" defTabSz="685766"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12" indent="-228588" algn="l" defTabSz="685766"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29" indent="-265100" algn="l" defTabSz="685766"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48" indent="-239701" algn="l" defTabSz="685766"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766"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1" i="0" u="none" strike="noStrike" kern="1200" cap="none" spc="0" normalizeH="0" baseline="0" noProof="0" dirty="0">
                <a:ln>
                  <a:noFill/>
                </a:ln>
                <a:solidFill>
                  <a:srgbClr val="000000"/>
                </a:solidFill>
                <a:effectLst/>
                <a:uLnTx/>
                <a:uFillTx/>
                <a:latin typeface="Calibri" panose="020F0502020204030204"/>
                <a:ea typeface="+mn-ea"/>
                <a:cs typeface="+mn-cs"/>
              </a:rPr>
              <a:t>Language Modeling</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Calculating the probability of the next word in a sequence given some history. </a:t>
            </a:r>
          </a:p>
          <a:p>
            <a:pPr marL="428615" marR="0" lvl="0" indent="-428615" algn="l" defTabSz="685766" rtl="0" eaLnBrk="1" fontAlgn="auto" latinLnBrk="0" hangingPunct="1">
              <a:lnSpc>
                <a:spcPct val="90000"/>
              </a:lnSpc>
              <a:spcBef>
                <a:spcPts val="900"/>
              </a:spcBef>
              <a:spcAft>
                <a:spcPts val="150"/>
              </a:spcAft>
              <a:buClr>
                <a:srgbClr val="E48312"/>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We've seen N-gram based LMs</a:t>
            </a:r>
          </a:p>
          <a:p>
            <a:pPr marL="428615" marR="0" lvl="0" indent="-428615" algn="l" defTabSz="685766" rtl="0" eaLnBrk="1" fontAlgn="auto" latinLnBrk="0" hangingPunct="1">
              <a:lnSpc>
                <a:spcPct val="90000"/>
              </a:lnSpc>
              <a:spcBef>
                <a:spcPts val="900"/>
              </a:spcBef>
              <a:spcAft>
                <a:spcPts val="150"/>
              </a:spcAft>
              <a:buClr>
                <a:srgbClr val="E48312"/>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But neural network LMs far outperform n-gram language models</a:t>
            </a:r>
          </a:p>
          <a:p>
            <a:pPr marL="0" marR="0" lvl="0" indent="0" algn="l" defTabSz="685766"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State-of-the-art neural LMs are based on more powerful neural network technology like Transformers</a:t>
            </a:r>
          </a:p>
          <a:p>
            <a:pPr marL="0" marR="0" lvl="0" indent="0" algn="l" defTabSz="685766"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But </a:t>
            </a:r>
            <a:r>
              <a:rPr kumimoji="0" lang="en-US" sz="28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simple feedforward LMs </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can do almost as well!</a:t>
            </a:r>
          </a:p>
          <a:p>
            <a:pPr marL="7938" marR="0" lvl="0" indent="-7938" algn="l" defTabSz="685766"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7" name="Slide Number Placeholder 5">
            <a:extLst>
              <a:ext uri="{FF2B5EF4-FFF2-40B4-BE49-F238E27FC236}">
                <a16:creationId xmlns:a16="http://schemas.microsoft.com/office/drawing/2014/main" id="{80E65151-84B1-42CE-B5F9-AB064283B26A}"/>
              </a:ext>
            </a:extLst>
          </p:cNvPr>
          <p:cNvSpPr txBox="1">
            <a:spLocks/>
          </p:cNvSpPr>
          <p:nvPr/>
        </p:nvSpPr>
        <p:spPr>
          <a:xfrm>
            <a:off x="7425347" y="4844841"/>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buClrTx/>
              <a:buFontTx/>
              <a:defRPr/>
            </a:pPr>
            <a:fld id="{713DD8BE-556E-3440-9013-11CC5588178D}" type="slidenum">
              <a:rPr lang="en-US" smtClean="0">
                <a:latin typeface="Calibri" panose="020F0502020204030204"/>
              </a:rPr>
              <a:pPr>
                <a:buClrTx/>
                <a:buFontTx/>
                <a:defRPr/>
              </a:pPr>
              <a:t>109</a:t>
            </a:fld>
            <a:endParaRPr lang="en-US">
              <a:latin typeface="Calibri" panose="020F0502020204030204"/>
            </a:endParaRPr>
          </a:p>
        </p:txBody>
      </p:sp>
    </p:spTree>
    <p:extLst>
      <p:ext uri="{BB962C8B-B14F-4D97-AF65-F5344CB8AC3E}">
        <p14:creationId xmlns:p14="http://schemas.microsoft.com/office/powerpoint/2010/main" val="331694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2440-9A44-418F-8F5F-E56E0D17C845}"/>
              </a:ext>
            </a:extLst>
          </p:cNvPr>
          <p:cNvSpPr>
            <a:spLocks noGrp="1"/>
          </p:cNvSpPr>
          <p:nvPr>
            <p:ph type="title"/>
          </p:nvPr>
        </p:nvSpPr>
        <p:spPr/>
        <p:txBody>
          <a:bodyPr/>
          <a:lstStyle/>
          <a:p>
            <a:r>
              <a:rPr lang="en-US" dirty="0"/>
              <a:t>Noam Chomsky’s Grammar</a:t>
            </a:r>
            <a:endParaRPr lang="en-IN" dirty="0"/>
          </a:p>
        </p:txBody>
      </p:sp>
      <p:sp>
        <p:nvSpPr>
          <p:cNvPr id="3" name="Text Placeholder 2">
            <a:extLst>
              <a:ext uri="{FF2B5EF4-FFF2-40B4-BE49-F238E27FC236}">
                <a16:creationId xmlns:a16="http://schemas.microsoft.com/office/drawing/2014/main" id="{0B5F03DA-D3A8-4CC3-B5DC-1B03D7396431}"/>
              </a:ext>
            </a:extLst>
          </p:cNvPr>
          <p:cNvSpPr>
            <a:spLocks noGrp="1"/>
          </p:cNvSpPr>
          <p:nvPr>
            <p:ph type="body" sz="quarter" idx="10"/>
          </p:nvPr>
        </p:nvSpPr>
        <p:spPr/>
        <p:txBody>
          <a:bodyPr/>
          <a:lstStyle/>
          <a:p>
            <a:pPr>
              <a:spcAft>
                <a:spcPts val="600"/>
              </a:spcAft>
            </a:pPr>
            <a:r>
              <a:rPr lang="en-US" dirty="0"/>
              <a:t>Defined a formal framework to describe the structure of natural languages.</a:t>
            </a:r>
          </a:p>
          <a:p>
            <a:pPr>
              <a:spcAft>
                <a:spcPts val="600"/>
              </a:spcAft>
            </a:pPr>
            <a:r>
              <a:rPr lang="en-US" dirty="0"/>
              <a:t>Classified formal languages (e.g., regular, context-free) foundational for computational linguistics.</a:t>
            </a:r>
          </a:p>
          <a:p>
            <a:pPr>
              <a:spcAft>
                <a:spcPts val="600"/>
              </a:spcAft>
            </a:pPr>
            <a:r>
              <a:rPr lang="en-US" dirty="0"/>
              <a:t>Enabled the development of algorithms to </a:t>
            </a:r>
            <a:r>
              <a:rPr lang="en-US" dirty="0" err="1"/>
              <a:t>analyse</a:t>
            </a:r>
            <a:r>
              <a:rPr lang="en-US" dirty="0"/>
              <a:t> sentence structures, essential for NLP tasks.</a:t>
            </a:r>
          </a:p>
          <a:p>
            <a:pPr>
              <a:spcAft>
                <a:spcPts val="600"/>
              </a:spcAft>
            </a:pPr>
            <a:r>
              <a:rPr lang="en-US" dirty="0"/>
              <a:t>Proposed a shared underlying structure for all human languages, aiding multilingual NLP.</a:t>
            </a:r>
          </a:p>
          <a:p>
            <a:pPr>
              <a:spcAft>
                <a:spcPts val="600"/>
              </a:spcAft>
            </a:pPr>
            <a:r>
              <a:rPr lang="en-US" dirty="0"/>
              <a:t>Early NLP systems like machine translation and syntax </a:t>
            </a:r>
            <a:r>
              <a:rPr lang="en-US" dirty="0" err="1"/>
              <a:t>analysers</a:t>
            </a:r>
            <a:r>
              <a:rPr lang="en-US" dirty="0"/>
              <a:t> relied on his theories.</a:t>
            </a:r>
          </a:p>
          <a:p>
            <a:pPr>
              <a:spcAft>
                <a:spcPts val="600"/>
              </a:spcAft>
            </a:pPr>
            <a:r>
              <a:rPr lang="en-US" dirty="0"/>
              <a:t>Rule-based approach to describe the structure of a language.</a:t>
            </a:r>
          </a:p>
        </p:txBody>
      </p:sp>
    </p:spTree>
    <p:extLst>
      <p:ext uri="{BB962C8B-B14F-4D97-AF65-F5344CB8AC3E}">
        <p14:creationId xmlns:p14="http://schemas.microsoft.com/office/powerpoint/2010/main" val="5174210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067198-A53B-42FB-A463-78EFAD21C29F}"/>
              </a:ext>
            </a:extLst>
          </p:cNvPr>
          <p:cNvSpPr txBox="1"/>
          <p:nvPr/>
        </p:nvSpPr>
        <p:spPr>
          <a:xfrm>
            <a:off x="676406" y="864296"/>
            <a:ext cx="7753610" cy="1323439"/>
          </a:xfrm>
          <a:prstGeom prst="rect">
            <a:avLst/>
          </a:prstGeom>
          <a:noFill/>
        </p:spPr>
        <p:txBody>
          <a:bodyPr wrap="square">
            <a:spAutoFit/>
          </a:bodyPr>
          <a:lstStyle/>
          <a:p>
            <a:pPr algn="just"/>
            <a:r>
              <a:rPr lang="en-US" sz="2000" dirty="0"/>
              <a:t>A feedforward neural language model (LM) is a feedforward network that takes as input at time t a representation of some number of previous words (wt-1;wt-2,etc.) and outputs a probability distribution over possible next words. </a:t>
            </a:r>
            <a:endParaRPr lang="en-IN" sz="2000" dirty="0"/>
          </a:p>
        </p:txBody>
      </p:sp>
      <p:sp>
        <p:nvSpPr>
          <p:cNvPr id="5" name="TextBox 4">
            <a:extLst>
              <a:ext uri="{FF2B5EF4-FFF2-40B4-BE49-F238E27FC236}">
                <a16:creationId xmlns:a16="http://schemas.microsoft.com/office/drawing/2014/main" id="{D34E5C40-7760-449D-8695-D53A8B0D224E}"/>
              </a:ext>
            </a:extLst>
          </p:cNvPr>
          <p:cNvSpPr txBox="1"/>
          <p:nvPr/>
        </p:nvSpPr>
        <p:spPr>
          <a:xfrm>
            <a:off x="676406" y="2571750"/>
            <a:ext cx="7753610" cy="1015663"/>
          </a:xfrm>
          <a:prstGeom prst="rect">
            <a:avLst/>
          </a:prstGeom>
          <a:noFill/>
        </p:spPr>
        <p:txBody>
          <a:bodyPr wrap="square">
            <a:spAutoFit/>
          </a:bodyPr>
          <a:lstStyle/>
          <a:p>
            <a:pPr algn="just"/>
            <a:r>
              <a:rPr lang="en-US" sz="2000" dirty="0"/>
              <a:t>Neural language models represent words in this prior context by their embeddings, rather than just by their word identity as used in n-gram language models. </a:t>
            </a:r>
            <a:endParaRPr lang="en-IN" sz="2000" dirty="0"/>
          </a:p>
        </p:txBody>
      </p:sp>
    </p:spTree>
    <p:extLst>
      <p:ext uri="{BB962C8B-B14F-4D97-AF65-F5344CB8AC3E}">
        <p14:creationId xmlns:p14="http://schemas.microsoft.com/office/powerpoint/2010/main" val="22547753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40946-1637-44A9-8826-AB1B1D76D47A}"/>
              </a:ext>
            </a:extLst>
          </p:cNvPr>
          <p:cNvPicPr>
            <a:picLocks noChangeAspect="1"/>
          </p:cNvPicPr>
          <p:nvPr/>
        </p:nvPicPr>
        <p:blipFill>
          <a:blip r:embed="rId2"/>
          <a:stretch>
            <a:fillRect/>
          </a:stretch>
        </p:blipFill>
        <p:spPr>
          <a:xfrm>
            <a:off x="2423919" y="772396"/>
            <a:ext cx="4296162" cy="4220791"/>
          </a:xfrm>
          <a:prstGeom prst="rect">
            <a:avLst/>
          </a:prstGeom>
        </p:spPr>
      </p:pic>
    </p:spTree>
    <p:extLst>
      <p:ext uri="{BB962C8B-B14F-4D97-AF65-F5344CB8AC3E}">
        <p14:creationId xmlns:p14="http://schemas.microsoft.com/office/powerpoint/2010/main" val="36543837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FD1543-9F5C-491C-A96F-C60C31EADFAE}"/>
              </a:ext>
            </a:extLst>
          </p:cNvPr>
          <p:cNvPicPr>
            <a:picLocks noChangeAspect="1"/>
          </p:cNvPicPr>
          <p:nvPr/>
        </p:nvPicPr>
        <p:blipFill>
          <a:blip r:embed="rId2"/>
          <a:stretch>
            <a:fillRect/>
          </a:stretch>
        </p:blipFill>
        <p:spPr>
          <a:xfrm>
            <a:off x="2077780" y="650656"/>
            <a:ext cx="4988440" cy="4105982"/>
          </a:xfrm>
          <a:prstGeom prst="rect">
            <a:avLst/>
          </a:prstGeom>
        </p:spPr>
      </p:pic>
    </p:spTree>
    <p:extLst>
      <p:ext uri="{BB962C8B-B14F-4D97-AF65-F5344CB8AC3E}">
        <p14:creationId xmlns:p14="http://schemas.microsoft.com/office/powerpoint/2010/main" val="1402887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ABD090-EE67-4C8E-8597-FD6FCEEF82D4}"/>
              </a:ext>
            </a:extLst>
          </p:cNvPr>
          <p:cNvSpPr txBox="1"/>
          <p:nvPr/>
        </p:nvSpPr>
        <p:spPr>
          <a:xfrm>
            <a:off x="695195" y="639504"/>
            <a:ext cx="7753610" cy="923330"/>
          </a:xfrm>
          <a:prstGeom prst="rect">
            <a:avLst/>
          </a:prstGeom>
          <a:noFill/>
        </p:spPr>
        <p:txBody>
          <a:bodyPr wrap="square">
            <a:spAutoFit/>
          </a:bodyPr>
          <a:lstStyle/>
          <a:p>
            <a:r>
              <a:rPr lang="en-US" sz="2000" dirty="0"/>
              <a:t>Using embeddings allows neural language models to generalize better to unseen data. </a:t>
            </a:r>
            <a:br>
              <a:rPr lang="en-US" dirty="0"/>
            </a:br>
            <a:endParaRPr lang="en-IN" dirty="0"/>
          </a:p>
        </p:txBody>
      </p:sp>
      <p:sp>
        <p:nvSpPr>
          <p:cNvPr id="4" name="TextBox 3">
            <a:extLst>
              <a:ext uri="{FF2B5EF4-FFF2-40B4-BE49-F238E27FC236}">
                <a16:creationId xmlns:a16="http://schemas.microsoft.com/office/drawing/2014/main" id="{62BF448C-9AEB-4456-AC07-403E809021B3}"/>
              </a:ext>
            </a:extLst>
          </p:cNvPr>
          <p:cNvSpPr txBox="1"/>
          <p:nvPr/>
        </p:nvSpPr>
        <p:spPr>
          <a:xfrm>
            <a:off x="695195" y="1446404"/>
            <a:ext cx="7258832" cy="923330"/>
          </a:xfrm>
          <a:prstGeom prst="rect">
            <a:avLst/>
          </a:prstGeom>
          <a:noFill/>
        </p:spPr>
        <p:txBody>
          <a:bodyPr wrap="square">
            <a:spAutoFit/>
          </a:bodyPr>
          <a:lstStyle/>
          <a:p>
            <a:r>
              <a:rPr lang="en-US" sz="2000" dirty="0"/>
              <a:t>For example, suppose we’ve seen this sentence in training:</a:t>
            </a:r>
            <a:br>
              <a:rPr lang="en-US" sz="2000" dirty="0"/>
            </a:br>
            <a:r>
              <a:rPr lang="en-US" sz="2000" dirty="0"/>
              <a:t>“I have to make sure that the cat gets fed.” </a:t>
            </a:r>
            <a:br>
              <a:rPr lang="en-US" dirty="0"/>
            </a:br>
            <a:endParaRPr lang="en-IN" dirty="0"/>
          </a:p>
        </p:txBody>
      </p:sp>
      <p:sp>
        <p:nvSpPr>
          <p:cNvPr id="6" name="TextBox 5">
            <a:extLst>
              <a:ext uri="{FF2B5EF4-FFF2-40B4-BE49-F238E27FC236}">
                <a16:creationId xmlns:a16="http://schemas.microsoft.com/office/drawing/2014/main" id="{DAC918CD-F5AE-4AAA-BE86-7AC673634515}"/>
              </a:ext>
            </a:extLst>
          </p:cNvPr>
          <p:cNvSpPr txBox="1"/>
          <p:nvPr/>
        </p:nvSpPr>
        <p:spPr>
          <a:xfrm>
            <a:off x="695195" y="2253304"/>
            <a:ext cx="7258832" cy="923330"/>
          </a:xfrm>
          <a:prstGeom prst="rect">
            <a:avLst/>
          </a:prstGeom>
          <a:noFill/>
        </p:spPr>
        <p:txBody>
          <a:bodyPr wrap="square">
            <a:spAutoFit/>
          </a:bodyPr>
          <a:lstStyle/>
          <a:p>
            <a:r>
              <a:rPr lang="en-US" sz="2000" dirty="0"/>
              <a:t>Our test set has</a:t>
            </a:r>
            <a:br>
              <a:rPr lang="en-US" sz="2000" dirty="0"/>
            </a:br>
            <a:r>
              <a:rPr lang="en-US" sz="2000" dirty="0"/>
              <a:t>“I forgot to make sure that the dog gets ….” </a:t>
            </a:r>
            <a:br>
              <a:rPr lang="en-US" dirty="0"/>
            </a:br>
            <a:endParaRPr lang="en-IN" dirty="0"/>
          </a:p>
        </p:txBody>
      </p:sp>
      <p:sp>
        <p:nvSpPr>
          <p:cNvPr id="8" name="TextBox 7">
            <a:extLst>
              <a:ext uri="{FF2B5EF4-FFF2-40B4-BE49-F238E27FC236}">
                <a16:creationId xmlns:a16="http://schemas.microsoft.com/office/drawing/2014/main" id="{064C2C1A-07D2-428F-BE2F-4B1FB5D7265C}"/>
              </a:ext>
            </a:extLst>
          </p:cNvPr>
          <p:cNvSpPr txBox="1"/>
          <p:nvPr/>
        </p:nvSpPr>
        <p:spPr>
          <a:xfrm>
            <a:off x="695195" y="3734554"/>
            <a:ext cx="7258832" cy="1538883"/>
          </a:xfrm>
          <a:prstGeom prst="rect">
            <a:avLst/>
          </a:prstGeom>
          <a:noFill/>
        </p:spPr>
        <p:txBody>
          <a:bodyPr wrap="square">
            <a:spAutoFit/>
          </a:bodyPr>
          <a:lstStyle/>
          <a:p>
            <a:pPr algn="just"/>
            <a:r>
              <a:rPr lang="en-US" sz="2000" dirty="0"/>
              <a:t>But a neural LM, knowing that “cat” and “dog” have similar embeddings, will be able to generalize from the “cat” context to assign a high enough probability to “fed” even after seeing “dog”. </a:t>
            </a:r>
            <a:br>
              <a:rPr lang="en-US" dirty="0"/>
            </a:br>
            <a:endParaRPr lang="en-IN" dirty="0"/>
          </a:p>
        </p:txBody>
      </p:sp>
      <p:sp>
        <p:nvSpPr>
          <p:cNvPr id="9" name="TextBox 8">
            <a:extLst>
              <a:ext uri="{FF2B5EF4-FFF2-40B4-BE49-F238E27FC236}">
                <a16:creationId xmlns:a16="http://schemas.microsoft.com/office/drawing/2014/main" id="{4A63484D-C36A-4006-8079-D7F74CD76A18}"/>
              </a:ext>
            </a:extLst>
          </p:cNvPr>
          <p:cNvSpPr txBox="1"/>
          <p:nvPr/>
        </p:nvSpPr>
        <p:spPr>
          <a:xfrm>
            <a:off x="695195" y="3119001"/>
            <a:ext cx="7258832" cy="615553"/>
          </a:xfrm>
          <a:prstGeom prst="rect">
            <a:avLst/>
          </a:prstGeom>
          <a:noFill/>
        </p:spPr>
        <p:txBody>
          <a:bodyPr wrap="square">
            <a:spAutoFit/>
          </a:bodyPr>
          <a:lstStyle/>
          <a:p>
            <a:r>
              <a:rPr lang="en-US" sz="2000" dirty="0"/>
              <a:t>N-gram model will fail</a:t>
            </a:r>
            <a:br>
              <a:rPr lang="en-US" dirty="0"/>
            </a:br>
            <a:endParaRPr lang="en-IN" dirty="0"/>
          </a:p>
        </p:txBody>
      </p:sp>
    </p:spTree>
    <p:extLst>
      <p:ext uri="{BB962C8B-B14F-4D97-AF65-F5344CB8AC3E}">
        <p14:creationId xmlns:p14="http://schemas.microsoft.com/office/powerpoint/2010/main" val="29036777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5109F-AD90-4AA3-A0A3-AA2BB4A2953A}"/>
              </a:ext>
            </a:extLst>
          </p:cNvPr>
          <p:cNvSpPr txBox="1">
            <a:spLocks/>
          </p:cNvSpPr>
          <p:nvPr/>
        </p:nvSpPr>
        <p:spPr>
          <a:xfrm>
            <a:off x="424800" y="1332000"/>
            <a:ext cx="8172000" cy="3038400"/>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Aft>
                <a:spcPts val="600"/>
              </a:spcAft>
              <a:buFont typeface="Arial" panose="020B0604020202020204" pitchFamily="34" charset="0"/>
              <a:buChar char="•"/>
            </a:pPr>
            <a:r>
              <a:rPr lang="en-US" sz="2400" dirty="0"/>
              <a:t>Language is inherently temporal</a:t>
            </a:r>
          </a:p>
          <a:p>
            <a:pPr>
              <a:spcAft>
                <a:spcPts val="600"/>
              </a:spcAft>
            </a:pPr>
            <a:r>
              <a:rPr lang="en-US" sz="2400" dirty="0"/>
              <a:t>Yet the simple NLP classifiers we've  seen (for example for sentiment analysis) mostly ignore time</a:t>
            </a:r>
          </a:p>
          <a:p>
            <a:pPr marL="571500" indent="-571500">
              <a:spcAft>
                <a:spcPts val="600"/>
              </a:spcAft>
              <a:buFont typeface="Arial" panose="020B0604020202020204" pitchFamily="34" charset="0"/>
              <a:buChar char="•"/>
            </a:pPr>
            <a:r>
              <a:rPr lang="en-US" sz="2400" dirty="0"/>
              <a:t>(Feedforward neural LMs use a "moving window" approach to time.)</a:t>
            </a:r>
          </a:p>
          <a:p>
            <a:pPr>
              <a:spcAft>
                <a:spcPts val="600"/>
              </a:spcAft>
            </a:pPr>
            <a:r>
              <a:rPr lang="en-US" sz="2400" dirty="0"/>
              <a:t>Here we introduce a deep learning architecture with a different way of representing time</a:t>
            </a:r>
          </a:p>
          <a:p>
            <a:pPr marL="571500" indent="-571500">
              <a:spcAft>
                <a:spcPts val="600"/>
              </a:spcAft>
              <a:buFont typeface="Arial" panose="020B0604020202020204" pitchFamily="34" charset="0"/>
              <a:buChar char="•"/>
            </a:pPr>
            <a:r>
              <a:rPr lang="en-US" sz="2400" dirty="0"/>
              <a:t>	RNNs and their variants like LSTMs</a:t>
            </a:r>
          </a:p>
        </p:txBody>
      </p:sp>
      <p:sp>
        <p:nvSpPr>
          <p:cNvPr id="4" name="Title 1">
            <a:extLst>
              <a:ext uri="{FF2B5EF4-FFF2-40B4-BE49-F238E27FC236}">
                <a16:creationId xmlns:a16="http://schemas.microsoft.com/office/drawing/2014/main" id="{9F9B7387-53DC-4F2E-B1EF-41FD6042860F}"/>
              </a:ext>
            </a:extLst>
          </p:cNvPr>
          <p:cNvSpPr txBox="1">
            <a:spLocks/>
          </p:cNvSpPr>
          <p:nvPr/>
        </p:nvSpPr>
        <p:spPr>
          <a:xfrm>
            <a:off x="1097280" y="159603"/>
            <a:ext cx="6217920" cy="9071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t>Modeling Time in Neural Networks</a:t>
            </a:r>
          </a:p>
        </p:txBody>
      </p:sp>
    </p:spTree>
    <p:extLst>
      <p:ext uri="{BB962C8B-B14F-4D97-AF65-F5344CB8AC3E}">
        <p14:creationId xmlns:p14="http://schemas.microsoft.com/office/powerpoint/2010/main" val="2667211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92A96-A562-4895-B1B2-C8168252090C}"/>
              </a:ext>
            </a:extLst>
          </p:cNvPr>
          <p:cNvPicPr>
            <a:picLocks noChangeAspect="1"/>
          </p:cNvPicPr>
          <p:nvPr/>
        </p:nvPicPr>
        <p:blipFill>
          <a:blip r:embed="rId2"/>
          <a:stretch>
            <a:fillRect/>
          </a:stretch>
        </p:blipFill>
        <p:spPr>
          <a:xfrm>
            <a:off x="155469" y="0"/>
            <a:ext cx="8833062" cy="5143500"/>
          </a:xfrm>
          <a:prstGeom prst="rect">
            <a:avLst/>
          </a:prstGeom>
        </p:spPr>
      </p:pic>
    </p:spTree>
    <p:extLst>
      <p:ext uri="{BB962C8B-B14F-4D97-AF65-F5344CB8AC3E}">
        <p14:creationId xmlns:p14="http://schemas.microsoft.com/office/powerpoint/2010/main" val="27835283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22717F-0ED6-40E1-9617-B316A0325207}"/>
              </a:ext>
            </a:extLst>
          </p:cNvPr>
          <p:cNvPicPr>
            <a:picLocks noChangeAspect="1"/>
          </p:cNvPicPr>
          <p:nvPr/>
        </p:nvPicPr>
        <p:blipFill>
          <a:blip r:embed="rId2"/>
          <a:stretch>
            <a:fillRect/>
          </a:stretch>
        </p:blipFill>
        <p:spPr>
          <a:xfrm>
            <a:off x="440136" y="0"/>
            <a:ext cx="8263728" cy="5143500"/>
          </a:xfrm>
          <a:prstGeom prst="rect">
            <a:avLst/>
          </a:prstGeom>
        </p:spPr>
      </p:pic>
    </p:spTree>
    <p:extLst>
      <p:ext uri="{BB962C8B-B14F-4D97-AF65-F5344CB8AC3E}">
        <p14:creationId xmlns:p14="http://schemas.microsoft.com/office/powerpoint/2010/main" val="3718143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E6115A-85D6-40D4-8DDB-79DCBDCB4BF8}"/>
              </a:ext>
            </a:extLst>
          </p:cNvPr>
          <p:cNvPicPr>
            <a:picLocks noChangeAspect="1"/>
          </p:cNvPicPr>
          <p:nvPr/>
        </p:nvPicPr>
        <p:blipFill>
          <a:blip r:embed="rId2"/>
          <a:stretch>
            <a:fillRect/>
          </a:stretch>
        </p:blipFill>
        <p:spPr>
          <a:xfrm>
            <a:off x="632546" y="0"/>
            <a:ext cx="7878907" cy="5143500"/>
          </a:xfrm>
          <a:prstGeom prst="rect">
            <a:avLst/>
          </a:prstGeom>
        </p:spPr>
      </p:pic>
    </p:spTree>
    <p:extLst>
      <p:ext uri="{BB962C8B-B14F-4D97-AF65-F5344CB8AC3E}">
        <p14:creationId xmlns:p14="http://schemas.microsoft.com/office/powerpoint/2010/main" val="24570517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E1C47E-7F0D-4092-9EED-4290F742EAE2}"/>
              </a:ext>
            </a:extLst>
          </p:cNvPr>
          <p:cNvPicPr>
            <a:picLocks noChangeAspect="1"/>
          </p:cNvPicPr>
          <p:nvPr/>
        </p:nvPicPr>
        <p:blipFill>
          <a:blip r:embed="rId2"/>
          <a:stretch>
            <a:fillRect/>
          </a:stretch>
        </p:blipFill>
        <p:spPr>
          <a:xfrm>
            <a:off x="685257" y="85378"/>
            <a:ext cx="7773485" cy="4972744"/>
          </a:xfrm>
          <a:prstGeom prst="rect">
            <a:avLst/>
          </a:prstGeom>
        </p:spPr>
      </p:pic>
    </p:spTree>
    <p:extLst>
      <p:ext uri="{BB962C8B-B14F-4D97-AF65-F5344CB8AC3E}">
        <p14:creationId xmlns:p14="http://schemas.microsoft.com/office/powerpoint/2010/main" val="29365535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422AF-C35D-40FE-ACAF-47A89421973B}"/>
              </a:ext>
            </a:extLst>
          </p:cNvPr>
          <p:cNvPicPr>
            <a:picLocks noChangeAspect="1"/>
          </p:cNvPicPr>
          <p:nvPr/>
        </p:nvPicPr>
        <p:blipFill>
          <a:blip r:embed="rId2"/>
          <a:stretch>
            <a:fillRect/>
          </a:stretch>
        </p:blipFill>
        <p:spPr>
          <a:xfrm>
            <a:off x="618344" y="0"/>
            <a:ext cx="7907312" cy="5143500"/>
          </a:xfrm>
          <a:prstGeom prst="rect">
            <a:avLst/>
          </a:prstGeom>
        </p:spPr>
      </p:pic>
    </p:spTree>
    <p:extLst>
      <p:ext uri="{BB962C8B-B14F-4D97-AF65-F5344CB8AC3E}">
        <p14:creationId xmlns:p14="http://schemas.microsoft.com/office/powerpoint/2010/main" val="424903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4DF68-52FC-4824-9A5E-3C0B0712E57E}"/>
              </a:ext>
            </a:extLst>
          </p:cNvPr>
          <p:cNvSpPr>
            <a:spLocks noGrp="1"/>
          </p:cNvSpPr>
          <p:nvPr>
            <p:ph type="title"/>
          </p:nvPr>
        </p:nvSpPr>
        <p:spPr/>
        <p:txBody>
          <a:bodyPr/>
          <a:lstStyle/>
          <a:p>
            <a:r>
              <a:rPr lang="en-IN" dirty="0"/>
              <a:t>Georgetown-IBM Experiment</a:t>
            </a:r>
          </a:p>
        </p:txBody>
      </p:sp>
      <p:sp>
        <p:nvSpPr>
          <p:cNvPr id="3" name="Text Placeholder 2">
            <a:extLst>
              <a:ext uri="{FF2B5EF4-FFF2-40B4-BE49-F238E27FC236}">
                <a16:creationId xmlns:a16="http://schemas.microsoft.com/office/drawing/2014/main" id="{345A1573-1749-4D29-8998-4B76E7EBA687}"/>
              </a:ext>
            </a:extLst>
          </p:cNvPr>
          <p:cNvSpPr>
            <a:spLocks noGrp="1"/>
          </p:cNvSpPr>
          <p:nvPr>
            <p:ph type="body" sz="quarter" idx="10"/>
          </p:nvPr>
        </p:nvSpPr>
        <p:spPr/>
        <p:txBody>
          <a:bodyPr/>
          <a:lstStyle/>
          <a:p>
            <a:pPr>
              <a:spcAft>
                <a:spcPts val="600"/>
              </a:spcAft>
            </a:pPr>
            <a:r>
              <a:rPr lang="en-US" dirty="0"/>
              <a:t>First Public Demonstration of Machine Translation (1954).</a:t>
            </a:r>
          </a:p>
          <a:p>
            <a:pPr>
              <a:spcAft>
                <a:spcPts val="600"/>
              </a:spcAft>
            </a:pPr>
            <a:r>
              <a:rPr lang="en-US" dirty="0"/>
              <a:t>Involved translation of Russian sentences into English using IBM's IBM 701 computer.</a:t>
            </a:r>
          </a:p>
          <a:p>
            <a:pPr>
              <a:spcAft>
                <a:spcPts val="600"/>
              </a:spcAft>
            </a:pPr>
            <a:r>
              <a:rPr lang="en-US" dirty="0"/>
              <a:t>The translation system used a rule-based word-for-word approach, which focused on matching Russian words with English equivalents.</a:t>
            </a:r>
          </a:p>
          <a:p>
            <a:pPr>
              <a:spcAft>
                <a:spcPts val="600"/>
              </a:spcAft>
            </a:pPr>
            <a:r>
              <a:rPr lang="en-US" dirty="0"/>
              <a:t>Input: 60 sentences of Russian text from the UN (United Nations) and scientific papers.</a:t>
            </a:r>
          </a:p>
          <a:p>
            <a:pPr>
              <a:spcAft>
                <a:spcPts val="600"/>
              </a:spcAft>
            </a:pPr>
            <a:r>
              <a:rPr lang="en-US" dirty="0"/>
              <a:t>Output: English translations displayed on a screen.</a:t>
            </a:r>
          </a:p>
          <a:p>
            <a:pPr>
              <a:spcAft>
                <a:spcPts val="600"/>
              </a:spcAft>
            </a:pPr>
            <a:r>
              <a:rPr lang="en-US" dirty="0"/>
              <a:t>The demonstration created significant excitement in the field of computational linguistics and artificial intelligence.</a:t>
            </a:r>
            <a:endParaRPr lang="en-IN" dirty="0"/>
          </a:p>
        </p:txBody>
      </p:sp>
    </p:spTree>
    <p:extLst>
      <p:ext uri="{BB962C8B-B14F-4D97-AF65-F5344CB8AC3E}">
        <p14:creationId xmlns:p14="http://schemas.microsoft.com/office/powerpoint/2010/main" val="21053598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B8A2B-4AA0-4E43-B069-9708DE98A449}"/>
              </a:ext>
            </a:extLst>
          </p:cNvPr>
          <p:cNvPicPr>
            <a:picLocks noChangeAspect="1"/>
          </p:cNvPicPr>
          <p:nvPr/>
        </p:nvPicPr>
        <p:blipFill>
          <a:blip r:embed="rId2"/>
          <a:stretch>
            <a:fillRect/>
          </a:stretch>
        </p:blipFill>
        <p:spPr>
          <a:xfrm>
            <a:off x="713836" y="623615"/>
            <a:ext cx="7716327" cy="3896269"/>
          </a:xfrm>
          <a:prstGeom prst="rect">
            <a:avLst/>
          </a:prstGeom>
        </p:spPr>
      </p:pic>
    </p:spTree>
    <p:extLst>
      <p:ext uri="{BB962C8B-B14F-4D97-AF65-F5344CB8AC3E}">
        <p14:creationId xmlns:p14="http://schemas.microsoft.com/office/powerpoint/2010/main" val="17258316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503E6-19F2-47D8-86B9-7BAFA4C03044}"/>
              </a:ext>
            </a:extLst>
          </p:cNvPr>
          <p:cNvPicPr>
            <a:picLocks noChangeAspect="1"/>
          </p:cNvPicPr>
          <p:nvPr/>
        </p:nvPicPr>
        <p:blipFill>
          <a:blip r:embed="rId2"/>
          <a:stretch>
            <a:fillRect/>
          </a:stretch>
        </p:blipFill>
        <p:spPr>
          <a:xfrm>
            <a:off x="1352100" y="695063"/>
            <a:ext cx="6439799" cy="3753374"/>
          </a:xfrm>
          <a:prstGeom prst="rect">
            <a:avLst/>
          </a:prstGeom>
        </p:spPr>
      </p:pic>
    </p:spTree>
    <p:extLst>
      <p:ext uri="{BB962C8B-B14F-4D97-AF65-F5344CB8AC3E}">
        <p14:creationId xmlns:p14="http://schemas.microsoft.com/office/powerpoint/2010/main" val="26632819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D4C2-DE21-413A-94D9-56CED0FB5ED4}"/>
              </a:ext>
            </a:extLst>
          </p:cNvPr>
          <p:cNvSpPr>
            <a:spLocks noGrp="1"/>
          </p:cNvSpPr>
          <p:nvPr>
            <p:ph type="title"/>
          </p:nvPr>
        </p:nvSpPr>
        <p:spPr/>
        <p:txBody>
          <a:bodyPr/>
          <a:lstStyle/>
          <a:p>
            <a:r>
              <a:rPr lang="en-US" dirty="0"/>
              <a:t>Teacher forcing</a:t>
            </a:r>
          </a:p>
        </p:txBody>
      </p:sp>
      <p:sp>
        <p:nvSpPr>
          <p:cNvPr id="3" name="Content Placeholder 2">
            <a:extLst>
              <a:ext uri="{FF2B5EF4-FFF2-40B4-BE49-F238E27FC236}">
                <a16:creationId xmlns:a16="http://schemas.microsoft.com/office/drawing/2014/main" id="{256EA9F9-1135-8678-BABC-9B05A180D3B9}"/>
              </a:ext>
            </a:extLst>
          </p:cNvPr>
          <p:cNvSpPr>
            <a:spLocks noGrp="1"/>
          </p:cNvSpPr>
          <p:nvPr>
            <p:ph idx="1"/>
          </p:nvPr>
        </p:nvSpPr>
        <p:spPr>
          <a:xfrm>
            <a:off x="822964" y="1200150"/>
            <a:ext cx="8149586" cy="3823648"/>
          </a:xfrm>
        </p:spPr>
        <p:txBody>
          <a:bodyPr>
            <a:normAutofit fontScale="92500" lnSpcReduction="10000"/>
          </a:bodyPr>
          <a:lstStyle/>
          <a:p>
            <a:r>
              <a:rPr lang="en-US" dirty="0">
                <a:effectLst/>
                <a:latin typeface="Calibri" panose="020F0502020204030204" pitchFamily="34" charset="0"/>
                <a:cs typeface="Calibri" panose="020F0502020204030204" pitchFamily="34" charset="0"/>
              </a:rPr>
              <a:t>We always give the model the correct history to predict the next word (rather than feeding the model the possible buggy guess from the prior time step).</a:t>
            </a:r>
          </a:p>
          <a:p>
            <a:r>
              <a:rPr lang="en-US" dirty="0">
                <a:effectLst/>
                <a:latin typeface="Calibri" panose="020F0502020204030204" pitchFamily="34" charset="0"/>
                <a:cs typeface="Calibri" panose="020F0502020204030204" pitchFamily="34" charset="0"/>
              </a:rPr>
              <a:t>This is called </a:t>
            </a:r>
            <a:r>
              <a:rPr lang="en-US" b="1" dirty="0">
                <a:effectLst/>
                <a:latin typeface="Calibri" panose="020F0502020204030204" pitchFamily="34" charset="0"/>
                <a:cs typeface="Calibri" panose="020F0502020204030204" pitchFamily="34" charset="0"/>
              </a:rPr>
              <a:t>teacher forcing </a:t>
            </a:r>
            <a:r>
              <a:rPr lang="en-US" dirty="0">
                <a:effectLst/>
                <a:latin typeface="Calibri" panose="020F0502020204030204" pitchFamily="34" charset="0"/>
                <a:cs typeface="Calibri" panose="020F0502020204030204" pitchFamily="34" charset="0"/>
              </a:rPr>
              <a:t>(in training we </a:t>
            </a:r>
            <a:r>
              <a:rPr lang="en-US" b="1" dirty="0">
                <a:effectLst/>
                <a:latin typeface="Calibri" panose="020F0502020204030204" pitchFamily="34" charset="0"/>
                <a:cs typeface="Calibri" panose="020F0502020204030204" pitchFamily="34" charset="0"/>
              </a:rPr>
              <a:t>force</a:t>
            </a:r>
            <a:r>
              <a:rPr lang="en-US" dirty="0">
                <a:effectLst/>
                <a:latin typeface="Calibri" panose="020F0502020204030204" pitchFamily="34" charset="0"/>
                <a:cs typeface="Calibri" panose="020F0502020204030204" pitchFamily="34" charset="0"/>
              </a:rPr>
              <a:t> the context to be correct based on the gold words)</a:t>
            </a:r>
          </a:p>
          <a:p>
            <a:r>
              <a:rPr lang="en-US" dirty="0">
                <a:effectLst/>
                <a:latin typeface="Calibri" panose="020F0502020204030204" pitchFamily="34" charset="0"/>
                <a:cs typeface="Calibri" panose="020F0502020204030204" pitchFamily="34" charset="0"/>
              </a:rPr>
              <a:t>What teacher forcing looks like: </a:t>
            </a:r>
          </a:p>
          <a:p>
            <a:pPr marL="214313" indent="-214313">
              <a:buFont typeface="Arial" panose="020B0604020202020204" pitchFamily="34" charset="0"/>
              <a:buChar char="•"/>
            </a:pPr>
            <a:r>
              <a:rPr lang="en-US" dirty="0">
                <a:effectLst/>
                <a:latin typeface="Calibri" panose="020F0502020204030204" pitchFamily="34" charset="0"/>
                <a:cs typeface="Calibri" panose="020F0502020204030204" pitchFamily="34" charset="0"/>
              </a:rPr>
              <a:t>At word position </a:t>
            </a:r>
            <a:r>
              <a:rPr lang="en-US" i="1" dirty="0">
                <a:effectLst/>
                <a:latin typeface="Calibri" panose="020F0502020204030204" pitchFamily="34" charset="0"/>
                <a:cs typeface="Calibri" panose="020F0502020204030204" pitchFamily="34" charset="0"/>
              </a:rPr>
              <a:t>t </a:t>
            </a:r>
          </a:p>
          <a:p>
            <a:pPr marL="214313" indent="-214313">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model takes as input the correct word </a:t>
            </a:r>
            <a:r>
              <a:rPr lang="en-US" i="1" dirty="0" err="1">
                <a:effectLst/>
                <a:latin typeface="Calibri" panose="020F0502020204030204" pitchFamily="34" charset="0"/>
                <a:cs typeface="Calibri" panose="020F0502020204030204" pitchFamily="34" charset="0"/>
              </a:rPr>
              <a:t>wt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together with </a:t>
            </a:r>
            <a:r>
              <a:rPr lang="en-US" i="1" dirty="0">
                <a:effectLst/>
                <a:latin typeface="Calibri" panose="020F0502020204030204" pitchFamily="34" charset="0"/>
                <a:cs typeface="Calibri" panose="020F0502020204030204" pitchFamily="34" charset="0"/>
              </a:rPr>
              <a:t>ht</a:t>
            </a:r>
            <a:r>
              <a:rPr lang="en-US" dirty="0">
                <a:effectLst/>
                <a:latin typeface="Calibri" panose="020F0502020204030204" pitchFamily="34" charset="0"/>
                <a:cs typeface="Calibri" panose="020F0502020204030204" pitchFamily="34" charset="0"/>
              </a:rPr>
              <a:t>−1, computes a probability distribution over possible next words </a:t>
            </a: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That gives loss for </a:t>
            </a:r>
            <a:r>
              <a:rPr lang="en-US" dirty="0">
                <a:effectLst/>
                <a:latin typeface="Calibri" panose="020F0502020204030204" pitchFamily="34" charset="0"/>
                <a:cs typeface="Calibri" panose="020F0502020204030204" pitchFamily="34" charset="0"/>
              </a:rPr>
              <a:t>the next token </a:t>
            </a:r>
            <a:r>
              <a:rPr lang="en-US" i="1" dirty="0">
                <a:effectLst/>
                <a:latin typeface="Calibri" panose="020F0502020204030204" pitchFamily="34" charset="0"/>
                <a:cs typeface="Calibri" panose="020F0502020204030204" pitchFamily="34" charset="0"/>
              </a:rPr>
              <a:t>wt</a:t>
            </a:r>
            <a:r>
              <a:rPr lang="en-US" dirty="0">
                <a:effectLst/>
                <a:latin typeface="Calibri" panose="020F0502020204030204" pitchFamily="34" charset="0"/>
                <a:cs typeface="Calibri" panose="020F0502020204030204" pitchFamily="34" charset="0"/>
              </a:rPr>
              <a:t>+1</a:t>
            </a: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Then we move on to next word, i</a:t>
            </a:r>
            <a:r>
              <a:rPr lang="en-US" dirty="0">
                <a:effectLst/>
                <a:latin typeface="Calibri" panose="020F0502020204030204" pitchFamily="34" charset="0"/>
                <a:cs typeface="Calibri" panose="020F0502020204030204" pitchFamily="34" charset="0"/>
              </a:rPr>
              <a:t>gnore what the model predicted for the next word and instead use the correct word </a:t>
            </a:r>
            <a:r>
              <a:rPr lang="en-US" i="1" dirty="0">
                <a:effectLst/>
                <a:latin typeface="Calibri" panose="020F0502020204030204" pitchFamily="34" charset="0"/>
                <a:cs typeface="Calibri" panose="020F0502020204030204" pitchFamily="34" charset="0"/>
              </a:rPr>
              <a:t>wt</a:t>
            </a:r>
            <a:r>
              <a:rPr lang="en-US" dirty="0">
                <a:effectLst/>
                <a:latin typeface="Calibri" panose="020F0502020204030204" pitchFamily="34" charset="0"/>
                <a:cs typeface="Calibri" panose="020F0502020204030204" pitchFamily="34" charset="0"/>
              </a:rPr>
              <a:t>+1 along with the prior history encoded to estimate the probability of token </a:t>
            </a:r>
            <a:r>
              <a:rPr lang="en-US" i="1" dirty="0">
                <a:effectLst/>
                <a:latin typeface="Calibri" panose="020F0502020204030204" pitchFamily="34" charset="0"/>
                <a:cs typeface="Calibri" panose="020F0502020204030204" pitchFamily="34" charset="0"/>
              </a:rPr>
              <a:t>wt</a:t>
            </a:r>
            <a:r>
              <a:rPr lang="en-US" dirty="0">
                <a:effectLst/>
                <a:latin typeface="Calibri" panose="020F0502020204030204" pitchFamily="34" charset="0"/>
                <a:cs typeface="Calibri" panose="020F0502020204030204" pitchFamily="34" charset="0"/>
              </a:rPr>
              <a:t>+2.</a:t>
            </a:r>
          </a:p>
          <a:p>
            <a:endParaRPr lang="en-US" dirty="0"/>
          </a:p>
        </p:txBody>
      </p:sp>
    </p:spTree>
    <p:extLst>
      <p:ext uri="{BB962C8B-B14F-4D97-AF65-F5344CB8AC3E}">
        <p14:creationId xmlns:p14="http://schemas.microsoft.com/office/powerpoint/2010/main" val="18695203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9C98-C5FC-6231-1FD3-5691D6BCEE8F}"/>
              </a:ext>
            </a:extLst>
          </p:cNvPr>
          <p:cNvSpPr>
            <a:spLocks noGrp="1"/>
          </p:cNvSpPr>
          <p:nvPr>
            <p:ph type="title"/>
          </p:nvPr>
        </p:nvSpPr>
        <p:spPr/>
        <p:txBody>
          <a:bodyPr/>
          <a:lstStyle/>
          <a:p>
            <a:r>
              <a:rPr lang="en-US" dirty="0"/>
              <a:t>RNNs for </a:t>
            </a:r>
            <a:r>
              <a:rPr lang="en-US"/>
              <a:t>sequence labeling</a:t>
            </a:r>
          </a:p>
        </p:txBody>
      </p:sp>
      <p:sp>
        <p:nvSpPr>
          <p:cNvPr id="3" name="Content Placeholder 2">
            <a:extLst>
              <a:ext uri="{FF2B5EF4-FFF2-40B4-BE49-F238E27FC236}">
                <a16:creationId xmlns:a16="http://schemas.microsoft.com/office/drawing/2014/main" id="{697B2435-9EC5-6E83-540E-0F74211628E5}"/>
              </a:ext>
            </a:extLst>
          </p:cNvPr>
          <p:cNvSpPr>
            <a:spLocks noGrp="1"/>
          </p:cNvSpPr>
          <p:nvPr>
            <p:ph idx="1"/>
          </p:nvPr>
        </p:nvSpPr>
        <p:spPr/>
        <p:txBody>
          <a:bodyPr/>
          <a:lstStyle/>
          <a:p>
            <a:r>
              <a:rPr lang="en-US" dirty="0"/>
              <a:t>Assign a label to each element of a sequence</a:t>
            </a:r>
          </a:p>
          <a:p>
            <a:r>
              <a:rPr lang="en-US" dirty="0"/>
              <a:t>Part-of-speech tagging</a:t>
            </a:r>
          </a:p>
        </p:txBody>
      </p:sp>
      <p:pic>
        <p:nvPicPr>
          <p:cNvPr id="5" name="Picture 4">
            <a:extLst>
              <a:ext uri="{FF2B5EF4-FFF2-40B4-BE49-F238E27FC236}">
                <a16:creationId xmlns:a16="http://schemas.microsoft.com/office/drawing/2014/main" id="{00024096-9F46-55A1-1590-D18F864270CC}"/>
              </a:ext>
            </a:extLst>
          </p:cNvPr>
          <p:cNvPicPr>
            <a:picLocks noChangeAspect="1"/>
          </p:cNvPicPr>
          <p:nvPr/>
        </p:nvPicPr>
        <p:blipFill>
          <a:blip r:embed="rId2"/>
          <a:stretch>
            <a:fillRect/>
          </a:stretch>
        </p:blipFill>
        <p:spPr>
          <a:xfrm>
            <a:off x="1657350" y="2155730"/>
            <a:ext cx="5257800" cy="2684207"/>
          </a:xfrm>
          <a:prstGeom prst="rect">
            <a:avLst/>
          </a:prstGeom>
        </p:spPr>
      </p:pic>
    </p:spTree>
    <p:extLst>
      <p:ext uri="{BB962C8B-B14F-4D97-AF65-F5344CB8AC3E}">
        <p14:creationId xmlns:p14="http://schemas.microsoft.com/office/powerpoint/2010/main" val="15129480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8354-5E0D-A931-DA26-8F7BC3EF227F}"/>
              </a:ext>
            </a:extLst>
          </p:cNvPr>
          <p:cNvSpPr>
            <a:spLocks noGrp="1"/>
          </p:cNvSpPr>
          <p:nvPr>
            <p:ph type="title"/>
          </p:nvPr>
        </p:nvSpPr>
        <p:spPr/>
        <p:txBody>
          <a:bodyPr/>
          <a:lstStyle/>
          <a:p>
            <a:r>
              <a:rPr lang="en-US" dirty="0"/>
              <a:t>RNNs for sequence classification</a:t>
            </a:r>
          </a:p>
        </p:txBody>
      </p:sp>
      <p:sp>
        <p:nvSpPr>
          <p:cNvPr id="3" name="Content Placeholder 2">
            <a:extLst>
              <a:ext uri="{FF2B5EF4-FFF2-40B4-BE49-F238E27FC236}">
                <a16:creationId xmlns:a16="http://schemas.microsoft.com/office/drawing/2014/main" id="{3A0BC5F2-3D0D-3205-A4DD-B49E07FA6DA9}"/>
              </a:ext>
            </a:extLst>
          </p:cNvPr>
          <p:cNvSpPr>
            <a:spLocks noGrp="1"/>
          </p:cNvSpPr>
          <p:nvPr>
            <p:ph idx="1"/>
          </p:nvPr>
        </p:nvSpPr>
        <p:spPr/>
        <p:txBody>
          <a:bodyPr/>
          <a:lstStyle/>
          <a:p>
            <a:r>
              <a:rPr lang="en-US" dirty="0"/>
              <a:t>Text classification</a:t>
            </a:r>
          </a:p>
          <a:p>
            <a:endParaRPr lang="en-US" dirty="0"/>
          </a:p>
          <a:p>
            <a:endParaRPr lang="en-US" dirty="0"/>
          </a:p>
          <a:p>
            <a:endParaRPr lang="en-US" dirty="0"/>
          </a:p>
          <a:p>
            <a:endParaRPr lang="en-US" dirty="0"/>
          </a:p>
          <a:p>
            <a:endParaRPr lang="en-US" dirty="0"/>
          </a:p>
          <a:p>
            <a:endParaRPr lang="en-US" dirty="0"/>
          </a:p>
          <a:p>
            <a:r>
              <a:rPr lang="en-US" dirty="0"/>
              <a:t>Instead of taking the last state, could use some pooling function of all the output states, like </a:t>
            </a:r>
            <a:r>
              <a:rPr lang="en-US" b="1" dirty="0"/>
              <a:t>mean pooling</a:t>
            </a:r>
          </a:p>
        </p:txBody>
      </p:sp>
      <p:pic>
        <p:nvPicPr>
          <p:cNvPr id="5" name="Picture 4">
            <a:extLst>
              <a:ext uri="{FF2B5EF4-FFF2-40B4-BE49-F238E27FC236}">
                <a16:creationId xmlns:a16="http://schemas.microsoft.com/office/drawing/2014/main" id="{51DCA583-3D35-FD5D-61A1-44779AD3DD1E}"/>
              </a:ext>
            </a:extLst>
          </p:cNvPr>
          <p:cNvPicPr>
            <a:picLocks noChangeAspect="1"/>
          </p:cNvPicPr>
          <p:nvPr/>
        </p:nvPicPr>
        <p:blipFill>
          <a:blip r:embed="rId2"/>
          <a:stretch>
            <a:fillRect/>
          </a:stretch>
        </p:blipFill>
        <p:spPr>
          <a:xfrm>
            <a:off x="2486025" y="1714500"/>
            <a:ext cx="4171950" cy="2022965"/>
          </a:xfrm>
          <a:prstGeom prst="rect">
            <a:avLst/>
          </a:prstGeom>
        </p:spPr>
      </p:pic>
      <p:pic>
        <p:nvPicPr>
          <p:cNvPr id="6" name="Picture 5">
            <a:extLst>
              <a:ext uri="{FF2B5EF4-FFF2-40B4-BE49-F238E27FC236}">
                <a16:creationId xmlns:a16="http://schemas.microsoft.com/office/drawing/2014/main" id="{FF88E88D-2336-3E86-A9DC-4FB1BF764CE1}"/>
              </a:ext>
            </a:extLst>
          </p:cNvPr>
          <p:cNvPicPr>
            <a:picLocks noChangeAspect="1"/>
          </p:cNvPicPr>
          <p:nvPr/>
        </p:nvPicPr>
        <p:blipFill>
          <a:blip r:embed="rId3"/>
          <a:stretch>
            <a:fillRect/>
          </a:stretch>
        </p:blipFill>
        <p:spPr>
          <a:xfrm>
            <a:off x="5314950" y="4257283"/>
            <a:ext cx="1657350" cy="771917"/>
          </a:xfrm>
          <a:prstGeom prst="rect">
            <a:avLst/>
          </a:prstGeom>
        </p:spPr>
      </p:pic>
    </p:spTree>
    <p:extLst>
      <p:ext uri="{BB962C8B-B14F-4D97-AF65-F5344CB8AC3E}">
        <p14:creationId xmlns:p14="http://schemas.microsoft.com/office/powerpoint/2010/main" val="15017565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C1F8-AA83-714D-109F-58AC685434ED}"/>
              </a:ext>
            </a:extLst>
          </p:cNvPr>
          <p:cNvSpPr>
            <a:spLocks noGrp="1"/>
          </p:cNvSpPr>
          <p:nvPr>
            <p:ph type="title"/>
          </p:nvPr>
        </p:nvSpPr>
        <p:spPr/>
        <p:txBody>
          <a:bodyPr/>
          <a:lstStyle/>
          <a:p>
            <a:r>
              <a:rPr lang="en-US" dirty="0"/>
              <a:t>Bidirectional RNNs for classification</a:t>
            </a:r>
          </a:p>
        </p:txBody>
      </p:sp>
      <p:pic>
        <p:nvPicPr>
          <p:cNvPr id="5" name="Content Placeholder 4">
            <a:extLst>
              <a:ext uri="{FF2B5EF4-FFF2-40B4-BE49-F238E27FC236}">
                <a16:creationId xmlns:a16="http://schemas.microsoft.com/office/drawing/2014/main" id="{BE188B80-332F-DAD3-BA74-4EFD9D2F720B}"/>
              </a:ext>
            </a:extLst>
          </p:cNvPr>
          <p:cNvPicPr>
            <a:picLocks noGrp="1" noChangeAspect="1"/>
          </p:cNvPicPr>
          <p:nvPr>
            <p:ph idx="1"/>
          </p:nvPr>
        </p:nvPicPr>
        <p:blipFill>
          <a:blip r:embed="rId2"/>
          <a:stretch>
            <a:fillRect/>
          </a:stretch>
        </p:blipFill>
        <p:spPr>
          <a:xfrm>
            <a:off x="1928479" y="1200150"/>
            <a:ext cx="5332287" cy="3429000"/>
          </a:xfrm>
        </p:spPr>
      </p:pic>
    </p:spTree>
    <p:extLst>
      <p:ext uri="{BB962C8B-B14F-4D97-AF65-F5344CB8AC3E}">
        <p14:creationId xmlns:p14="http://schemas.microsoft.com/office/powerpoint/2010/main" val="33774896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3618-6207-B5D8-79A1-0DE6FB995AFA}"/>
              </a:ext>
            </a:extLst>
          </p:cNvPr>
          <p:cNvSpPr>
            <a:spLocks noGrp="1"/>
          </p:cNvSpPr>
          <p:nvPr>
            <p:ph type="title"/>
          </p:nvPr>
        </p:nvSpPr>
        <p:spPr/>
        <p:txBody>
          <a:bodyPr>
            <a:normAutofit/>
          </a:bodyPr>
          <a:lstStyle/>
          <a:p>
            <a:r>
              <a:rPr lang="en-US" dirty="0"/>
              <a:t>The LSTM: </a:t>
            </a:r>
            <a:r>
              <a:rPr lang="en-US" dirty="0">
                <a:latin typeface="Calibri" panose="020F0502020204030204" pitchFamily="34" charset="0"/>
                <a:cs typeface="Calibri" panose="020F0502020204030204" pitchFamily="34" charset="0"/>
              </a:rPr>
              <a:t>Long short-term memory network</a:t>
            </a:r>
            <a:endParaRPr lang="en-US" dirty="0"/>
          </a:p>
        </p:txBody>
      </p:sp>
      <p:sp>
        <p:nvSpPr>
          <p:cNvPr id="3" name="Content Placeholder 2">
            <a:extLst>
              <a:ext uri="{FF2B5EF4-FFF2-40B4-BE49-F238E27FC236}">
                <a16:creationId xmlns:a16="http://schemas.microsoft.com/office/drawing/2014/main" id="{9FEB10B1-B86B-3646-FB2A-516710004D9E}"/>
              </a:ext>
            </a:extLst>
          </p:cNvPr>
          <p:cNvSpPr>
            <a:spLocks noGrp="1"/>
          </p:cNvSpPr>
          <p:nvPr>
            <p:ph idx="1"/>
          </p:nvPr>
        </p:nvSpPr>
        <p:spPr/>
        <p:txBody>
          <a:bodyPr/>
          <a:lstStyle/>
          <a:p>
            <a:r>
              <a:rPr lang="en-US" dirty="0">
                <a:effectLst/>
                <a:latin typeface="Calibri" panose="020F0502020204030204" pitchFamily="34" charset="0"/>
                <a:cs typeface="Calibri" panose="020F0502020204030204" pitchFamily="34" charset="0"/>
              </a:rPr>
              <a:t>LSTMs divide the context management problem into two subproblems: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removing information no longer needed from the context,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adding information likely to be needed for later decision making</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LSTMs add:</a:t>
            </a:r>
          </a:p>
          <a:p>
            <a:pPr marL="640534"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 explicit context layer</a:t>
            </a:r>
          </a:p>
          <a:p>
            <a:pPr marL="640534"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Neural circuits with </a:t>
            </a:r>
            <a:r>
              <a:rPr lang="en-US" b="1" dirty="0">
                <a:latin typeface="Calibri" panose="020F0502020204030204" pitchFamily="34" charset="0"/>
                <a:cs typeface="Calibri" panose="020F0502020204030204" pitchFamily="34" charset="0"/>
              </a:rPr>
              <a:t>gates </a:t>
            </a:r>
            <a:r>
              <a:rPr lang="en-US" dirty="0">
                <a:latin typeface="Calibri" panose="020F0502020204030204" pitchFamily="34" charset="0"/>
                <a:cs typeface="Calibri" panose="020F0502020204030204" pitchFamily="34" charset="0"/>
              </a:rPr>
              <a:t>to control information flow</a:t>
            </a:r>
          </a:p>
          <a:p>
            <a:endParaRPr lang="en-US" dirty="0"/>
          </a:p>
        </p:txBody>
      </p:sp>
    </p:spTree>
    <p:extLst>
      <p:ext uri="{BB962C8B-B14F-4D97-AF65-F5344CB8AC3E}">
        <p14:creationId xmlns:p14="http://schemas.microsoft.com/office/powerpoint/2010/main" val="28748334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AF83-FB71-4D0C-04AA-B14EF2013209}"/>
              </a:ext>
            </a:extLst>
          </p:cNvPr>
          <p:cNvSpPr>
            <a:spLocks noGrp="1"/>
          </p:cNvSpPr>
          <p:nvPr>
            <p:ph type="title"/>
          </p:nvPr>
        </p:nvSpPr>
        <p:spPr/>
        <p:txBody>
          <a:bodyPr/>
          <a:lstStyle/>
          <a:p>
            <a:r>
              <a:rPr lang="en-US" dirty="0"/>
              <a:t>Units</a:t>
            </a:r>
          </a:p>
        </p:txBody>
      </p:sp>
      <p:pic>
        <p:nvPicPr>
          <p:cNvPr id="5" name="Content Placeholder 4">
            <a:extLst>
              <a:ext uri="{FF2B5EF4-FFF2-40B4-BE49-F238E27FC236}">
                <a16:creationId xmlns:a16="http://schemas.microsoft.com/office/drawing/2014/main" id="{6FD21B06-6353-96B5-6C19-4C8B666903C4}"/>
              </a:ext>
            </a:extLst>
          </p:cNvPr>
          <p:cNvPicPr>
            <a:picLocks noGrp="1" noChangeAspect="1"/>
          </p:cNvPicPr>
          <p:nvPr>
            <p:ph idx="1"/>
          </p:nvPr>
        </p:nvPicPr>
        <p:blipFill>
          <a:blip r:embed="rId2"/>
          <a:stretch>
            <a:fillRect/>
          </a:stretch>
        </p:blipFill>
        <p:spPr>
          <a:xfrm>
            <a:off x="2000251" y="812799"/>
            <a:ext cx="5823347" cy="3729560"/>
          </a:xfrm>
        </p:spPr>
      </p:pic>
      <p:sp>
        <p:nvSpPr>
          <p:cNvPr id="6" name="TextBox 5">
            <a:extLst>
              <a:ext uri="{FF2B5EF4-FFF2-40B4-BE49-F238E27FC236}">
                <a16:creationId xmlns:a16="http://schemas.microsoft.com/office/drawing/2014/main" id="{9E0643F0-0DE3-85A6-DEA5-697CE92ABA45}"/>
              </a:ext>
            </a:extLst>
          </p:cNvPr>
          <p:cNvSpPr txBox="1"/>
          <p:nvPr/>
        </p:nvSpPr>
        <p:spPr>
          <a:xfrm>
            <a:off x="2529775" y="4648200"/>
            <a:ext cx="545342" cy="369332"/>
          </a:xfrm>
          <a:prstGeom prst="rect">
            <a:avLst/>
          </a:prstGeom>
          <a:noFill/>
        </p:spPr>
        <p:txBody>
          <a:bodyPr wrap="none" rtlCol="0">
            <a:spAutoFit/>
          </a:bodyPr>
          <a:lstStyle/>
          <a:p>
            <a:pPr defTabSz="685800" fontAlgn="base">
              <a:spcBef>
                <a:spcPct val="0"/>
              </a:spcBef>
              <a:spcAft>
                <a:spcPct val="0"/>
              </a:spcAft>
              <a:buClrTx/>
            </a:pPr>
            <a:r>
              <a:rPr lang="en-US" sz="1800" kern="1200" dirty="0">
                <a:latin typeface="Calibri" panose="020F0502020204030204" pitchFamily="34" charset="0"/>
                <a:ea typeface="ＭＳ Ｐゴシック" charset="0"/>
                <a:cs typeface="Calibri" panose="020F0502020204030204" pitchFamily="34" charset="0"/>
              </a:rPr>
              <a:t>FFN</a:t>
            </a:r>
          </a:p>
        </p:txBody>
      </p:sp>
      <p:sp>
        <p:nvSpPr>
          <p:cNvPr id="7" name="TextBox 6">
            <a:extLst>
              <a:ext uri="{FF2B5EF4-FFF2-40B4-BE49-F238E27FC236}">
                <a16:creationId xmlns:a16="http://schemas.microsoft.com/office/drawing/2014/main" id="{3123E80B-B674-8D4D-6423-C1F7AED2ABB5}"/>
              </a:ext>
            </a:extLst>
          </p:cNvPr>
          <p:cNvSpPr txBox="1"/>
          <p:nvPr/>
        </p:nvSpPr>
        <p:spPr>
          <a:xfrm>
            <a:off x="4572000" y="4648200"/>
            <a:ext cx="564578" cy="369332"/>
          </a:xfrm>
          <a:prstGeom prst="rect">
            <a:avLst/>
          </a:prstGeom>
          <a:noFill/>
        </p:spPr>
        <p:txBody>
          <a:bodyPr wrap="none" rtlCol="0">
            <a:spAutoFit/>
          </a:bodyPr>
          <a:lstStyle/>
          <a:p>
            <a:pPr defTabSz="685800" fontAlgn="base">
              <a:spcBef>
                <a:spcPct val="0"/>
              </a:spcBef>
              <a:spcAft>
                <a:spcPct val="0"/>
              </a:spcAft>
              <a:buClrTx/>
            </a:pPr>
            <a:r>
              <a:rPr lang="en-US" sz="1800" kern="1200" dirty="0">
                <a:latin typeface="Calibri" panose="020F0502020204030204" pitchFamily="34" charset="0"/>
                <a:ea typeface="ＭＳ Ｐゴシック" charset="0"/>
                <a:cs typeface="Calibri" panose="020F0502020204030204" pitchFamily="34" charset="0"/>
              </a:rPr>
              <a:t>SRN</a:t>
            </a:r>
          </a:p>
        </p:txBody>
      </p:sp>
      <p:sp>
        <p:nvSpPr>
          <p:cNvPr id="8" name="TextBox 7">
            <a:extLst>
              <a:ext uri="{FF2B5EF4-FFF2-40B4-BE49-F238E27FC236}">
                <a16:creationId xmlns:a16="http://schemas.microsoft.com/office/drawing/2014/main" id="{41D48241-CEA8-01B2-E303-65EE13F00E42}"/>
              </a:ext>
            </a:extLst>
          </p:cNvPr>
          <p:cNvSpPr txBox="1"/>
          <p:nvPr/>
        </p:nvSpPr>
        <p:spPr>
          <a:xfrm>
            <a:off x="6686551" y="4648200"/>
            <a:ext cx="696024" cy="369332"/>
          </a:xfrm>
          <a:prstGeom prst="rect">
            <a:avLst/>
          </a:prstGeom>
          <a:noFill/>
        </p:spPr>
        <p:txBody>
          <a:bodyPr wrap="none" rtlCol="0">
            <a:spAutoFit/>
          </a:bodyPr>
          <a:lstStyle/>
          <a:p>
            <a:pPr defTabSz="685800" fontAlgn="base">
              <a:spcBef>
                <a:spcPct val="0"/>
              </a:spcBef>
              <a:spcAft>
                <a:spcPct val="0"/>
              </a:spcAft>
              <a:buClrTx/>
            </a:pPr>
            <a:r>
              <a:rPr lang="en-US" sz="1800" kern="1200" dirty="0">
                <a:latin typeface="Calibri" panose="020F0502020204030204" pitchFamily="34" charset="0"/>
                <a:ea typeface="ＭＳ Ｐゴシック" charset="0"/>
                <a:cs typeface="Calibri" panose="020F0502020204030204" pitchFamily="34" charset="0"/>
              </a:rPr>
              <a:t>LSTM</a:t>
            </a:r>
          </a:p>
        </p:txBody>
      </p:sp>
    </p:spTree>
    <p:extLst>
      <p:ext uri="{BB962C8B-B14F-4D97-AF65-F5344CB8AC3E}">
        <p14:creationId xmlns:p14="http://schemas.microsoft.com/office/powerpoint/2010/main" val="13695821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A5C929-4BD2-DD8B-70E5-74C628087603}"/>
              </a:ext>
            </a:extLst>
          </p:cNvPr>
          <p:cNvSpPr>
            <a:spLocks noGrp="1"/>
          </p:cNvSpPr>
          <p:nvPr>
            <p:ph type="title"/>
          </p:nvPr>
        </p:nvSpPr>
        <p:spPr/>
        <p:txBody>
          <a:bodyPr/>
          <a:lstStyle/>
          <a:p>
            <a:r>
              <a:rPr lang="en-US" dirty="0"/>
              <a:t>Four architectures for NLP tasks with RNNs</a:t>
            </a:r>
          </a:p>
        </p:txBody>
      </p:sp>
      <p:pic>
        <p:nvPicPr>
          <p:cNvPr id="8" name="Content Placeholder 7">
            <a:extLst>
              <a:ext uri="{FF2B5EF4-FFF2-40B4-BE49-F238E27FC236}">
                <a16:creationId xmlns:a16="http://schemas.microsoft.com/office/drawing/2014/main" id="{720E4D55-EED2-E82D-2DE6-49936639BD3D}"/>
              </a:ext>
            </a:extLst>
          </p:cNvPr>
          <p:cNvPicPr>
            <a:picLocks noGrp="1" noChangeAspect="1"/>
          </p:cNvPicPr>
          <p:nvPr>
            <p:ph idx="1"/>
          </p:nvPr>
        </p:nvPicPr>
        <p:blipFill>
          <a:blip r:embed="rId2"/>
          <a:stretch>
            <a:fillRect/>
          </a:stretch>
        </p:blipFill>
        <p:spPr>
          <a:xfrm>
            <a:off x="1768653" y="1200150"/>
            <a:ext cx="5651938" cy="3429000"/>
          </a:xfrm>
        </p:spPr>
      </p:pic>
    </p:spTree>
    <p:extLst>
      <p:ext uri="{BB962C8B-B14F-4D97-AF65-F5344CB8AC3E}">
        <p14:creationId xmlns:p14="http://schemas.microsoft.com/office/powerpoint/2010/main" val="25427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FD68-38F2-0B5A-1DA0-C852B2603FE3}"/>
              </a:ext>
            </a:extLst>
          </p:cNvPr>
          <p:cNvSpPr>
            <a:spLocks noGrp="1"/>
          </p:cNvSpPr>
          <p:nvPr>
            <p:ph type="title"/>
          </p:nvPr>
        </p:nvSpPr>
        <p:spPr/>
        <p:txBody>
          <a:bodyPr/>
          <a:lstStyle/>
          <a:p>
            <a:r>
              <a:rPr lang="en-US" dirty="0"/>
              <a:t>3 components of an encoder-decoder</a:t>
            </a:r>
          </a:p>
        </p:txBody>
      </p:sp>
      <p:sp>
        <p:nvSpPr>
          <p:cNvPr id="3" name="Content Placeholder 2">
            <a:extLst>
              <a:ext uri="{FF2B5EF4-FFF2-40B4-BE49-F238E27FC236}">
                <a16:creationId xmlns:a16="http://schemas.microsoft.com/office/drawing/2014/main" id="{2F303CD8-DBC0-879E-078F-4AF5D4DB84B9}"/>
              </a:ext>
            </a:extLst>
          </p:cNvPr>
          <p:cNvSpPr>
            <a:spLocks noGrp="1"/>
          </p:cNvSpPr>
          <p:nvPr>
            <p:ph idx="1"/>
          </p:nvPr>
        </p:nvSpPr>
        <p:spPr/>
        <p:txBody>
          <a:bodyPr/>
          <a:lstStyle/>
          <a:p>
            <a:pPr>
              <a:buFont typeface="+mj-lt"/>
              <a:buAutoNum type="arabicPeriod"/>
            </a:pPr>
            <a:r>
              <a:rPr lang="en-US" sz="2400" dirty="0">
                <a:latin typeface="Calibri" panose="020F0502020204030204" pitchFamily="34" charset="0"/>
                <a:cs typeface="Calibri" panose="020F0502020204030204" pitchFamily="34" charset="0"/>
              </a:rPr>
              <a:t> An encoder that accepts an input sequence, </a:t>
            </a:r>
            <a:r>
              <a:rPr lang="en-US" sz="2400" i="1" dirty="0">
                <a:latin typeface="Calibri" panose="020F0502020204030204" pitchFamily="34" charset="0"/>
                <a:cs typeface="Calibri" panose="020F0502020204030204" pitchFamily="34" charset="0"/>
              </a:rPr>
              <a:t>x</a:t>
            </a:r>
            <a:r>
              <a:rPr lang="en-US" sz="2400" dirty="0">
                <a:latin typeface="Calibri" panose="020F0502020204030204" pitchFamily="34" charset="0"/>
                <a:cs typeface="Calibri" panose="020F0502020204030204" pitchFamily="34" charset="0"/>
              </a:rPr>
              <a:t>1:</a:t>
            </a:r>
            <a:r>
              <a:rPr lang="en-US" sz="2400" i="1"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rPr>
              <a:t>, and generates a corresponding sequence of contextualized representations, </a:t>
            </a:r>
            <a:r>
              <a:rPr lang="en-US" sz="2400" i="1" dirty="0">
                <a:latin typeface="Calibri" panose="020F0502020204030204" pitchFamily="34" charset="0"/>
                <a:cs typeface="Calibri" panose="020F0502020204030204" pitchFamily="34" charset="0"/>
              </a:rPr>
              <a:t>h</a:t>
            </a:r>
            <a:r>
              <a:rPr lang="en-US" sz="2400" dirty="0">
                <a:latin typeface="Calibri" panose="020F0502020204030204" pitchFamily="34" charset="0"/>
                <a:cs typeface="Calibri" panose="020F0502020204030204" pitchFamily="34" charset="0"/>
              </a:rPr>
              <a:t>1:</a:t>
            </a:r>
            <a:r>
              <a:rPr lang="en-US" sz="2400" i="1"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rPr>
              <a:t>. </a:t>
            </a:r>
          </a:p>
          <a:p>
            <a:pPr>
              <a:buFont typeface="+mj-lt"/>
              <a:buAutoNum type="arabicPeriod"/>
            </a:pPr>
            <a:r>
              <a:rPr lang="en-US" sz="2400" dirty="0">
                <a:latin typeface="Calibri" panose="020F0502020204030204" pitchFamily="34" charset="0"/>
                <a:cs typeface="Calibri" panose="020F0502020204030204" pitchFamily="34" charset="0"/>
              </a:rPr>
              <a:t> A context vector, </a:t>
            </a:r>
            <a:r>
              <a:rPr lang="en-US" sz="2400" i="1" dirty="0">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 which is a function of </a:t>
            </a:r>
            <a:r>
              <a:rPr lang="en-US" sz="2400" i="1" dirty="0">
                <a:latin typeface="Calibri" panose="020F0502020204030204" pitchFamily="34" charset="0"/>
                <a:cs typeface="Calibri" panose="020F0502020204030204" pitchFamily="34" charset="0"/>
              </a:rPr>
              <a:t>h</a:t>
            </a:r>
            <a:r>
              <a:rPr lang="en-US" sz="2400" dirty="0">
                <a:latin typeface="Calibri" panose="020F0502020204030204" pitchFamily="34" charset="0"/>
                <a:cs typeface="Calibri" panose="020F0502020204030204" pitchFamily="34" charset="0"/>
              </a:rPr>
              <a:t>1:</a:t>
            </a:r>
            <a:r>
              <a:rPr lang="en-US" sz="2400" i="1"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rPr>
              <a:t>, and conveys the essence of the input to the decoder. </a:t>
            </a:r>
          </a:p>
          <a:p>
            <a:pPr>
              <a:buFont typeface="+mj-lt"/>
              <a:buAutoNum type="arabicPeriod"/>
            </a:pPr>
            <a:r>
              <a:rPr lang="en-US" sz="2400" dirty="0">
                <a:latin typeface="Calibri" panose="020F0502020204030204" pitchFamily="34" charset="0"/>
                <a:cs typeface="Calibri" panose="020F0502020204030204" pitchFamily="34" charset="0"/>
              </a:rPr>
              <a:t> A decoder, which accepts </a:t>
            </a:r>
            <a:r>
              <a:rPr lang="en-US" sz="2400" i="1" dirty="0">
                <a:latin typeface="Calibri" panose="020F0502020204030204" pitchFamily="34" charset="0"/>
                <a:cs typeface="Calibri" panose="020F0502020204030204" pitchFamily="34" charset="0"/>
              </a:rPr>
              <a:t>c </a:t>
            </a:r>
            <a:r>
              <a:rPr lang="en-US" sz="2400" dirty="0">
                <a:latin typeface="Calibri" panose="020F0502020204030204" pitchFamily="34" charset="0"/>
                <a:cs typeface="Calibri" panose="020F0502020204030204" pitchFamily="34" charset="0"/>
              </a:rPr>
              <a:t>as input and generates an arbitrary length sequence of hidden states </a:t>
            </a:r>
            <a:r>
              <a:rPr lang="en-US" sz="2400" i="1" dirty="0">
                <a:latin typeface="Calibri" panose="020F0502020204030204" pitchFamily="34" charset="0"/>
                <a:cs typeface="Calibri" panose="020F0502020204030204" pitchFamily="34" charset="0"/>
              </a:rPr>
              <a:t>h</a:t>
            </a:r>
            <a:r>
              <a:rPr lang="en-US" sz="2400" dirty="0">
                <a:latin typeface="Calibri" panose="020F0502020204030204" pitchFamily="34" charset="0"/>
                <a:cs typeface="Calibri" panose="020F0502020204030204" pitchFamily="34" charset="0"/>
              </a:rPr>
              <a:t>1:</a:t>
            </a:r>
            <a:r>
              <a:rPr lang="en-US" sz="2400" i="1" dirty="0">
                <a:latin typeface="Calibri" panose="020F0502020204030204" pitchFamily="34" charset="0"/>
                <a:cs typeface="Calibri" panose="020F0502020204030204" pitchFamily="34" charset="0"/>
              </a:rPr>
              <a:t>m</a:t>
            </a:r>
            <a:r>
              <a:rPr lang="en-US" sz="2400" dirty="0">
                <a:latin typeface="Calibri" panose="020F0502020204030204" pitchFamily="34" charset="0"/>
                <a:cs typeface="Calibri" panose="020F0502020204030204" pitchFamily="34" charset="0"/>
              </a:rPr>
              <a:t>, from which a corresponding sequence of output states </a:t>
            </a:r>
            <a:r>
              <a:rPr lang="en-US" sz="2400" i="1" dirty="0">
                <a:latin typeface="Calibri" panose="020F0502020204030204" pitchFamily="34" charset="0"/>
                <a:cs typeface="Calibri" panose="020F0502020204030204" pitchFamily="34" charset="0"/>
              </a:rPr>
              <a:t>y</a:t>
            </a:r>
            <a:r>
              <a:rPr lang="en-US" sz="2400" dirty="0">
                <a:latin typeface="Calibri" panose="020F0502020204030204" pitchFamily="34" charset="0"/>
                <a:cs typeface="Calibri" panose="020F0502020204030204" pitchFamily="34" charset="0"/>
              </a:rPr>
              <a:t>1:</a:t>
            </a:r>
            <a:r>
              <a:rPr lang="en-US" sz="2400" i="1" dirty="0">
                <a:latin typeface="Calibri" panose="020F0502020204030204" pitchFamily="34" charset="0"/>
                <a:cs typeface="Calibri" panose="020F0502020204030204" pitchFamily="34" charset="0"/>
              </a:rPr>
              <a:t>m</a:t>
            </a:r>
            <a:r>
              <a:rPr lang="en-US" sz="2400" dirty="0">
                <a:latin typeface="Calibri" panose="020F0502020204030204" pitchFamily="34" charset="0"/>
                <a:cs typeface="Calibri" panose="020F0502020204030204" pitchFamily="34" charset="0"/>
              </a:rPr>
              <a:t>, can be obtained</a:t>
            </a:r>
          </a:p>
          <a:p>
            <a:endParaRPr lang="en-US" dirty="0"/>
          </a:p>
        </p:txBody>
      </p:sp>
    </p:spTree>
    <p:extLst>
      <p:ext uri="{BB962C8B-B14F-4D97-AF65-F5344CB8AC3E}">
        <p14:creationId xmlns:p14="http://schemas.microsoft.com/office/powerpoint/2010/main" val="1252466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42331-49A5-4B61-8483-A380346759BE}"/>
              </a:ext>
            </a:extLst>
          </p:cNvPr>
          <p:cNvSpPr>
            <a:spLocks noGrp="1"/>
          </p:cNvSpPr>
          <p:nvPr>
            <p:ph type="title"/>
          </p:nvPr>
        </p:nvSpPr>
        <p:spPr/>
        <p:txBody>
          <a:bodyPr/>
          <a:lstStyle/>
          <a:p>
            <a:r>
              <a:rPr lang="en-US" dirty="0"/>
              <a:t>Chinese Room</a:t>
            </a:r>
            <a:endParaRPr lang="en-IN" dirty="0"/>
          </a:p>
        </p:txBody>
      </p:sp>
      <p:pic>
        <p:nvPicPr>
          <p:cNvPr id="4" name="Picture 3">
            <a:extLst>
              <a:ext uri="{FF2B5EF4-FFF2-40B4-BE49-F238E27FC236}">
                <a16:creationId xmlns:a16="http://schemas.microsoft.com/office/drawing/2014/main" id="{48801B82-58B4-4AC4-9725-F5FA71E00F34}"/>
              </a:ext>
            </a:extLst>
          </p:cNvPr>
          <p:cNvPicPr>
            <a:picLocks noChangeAspect="1"/>
          </p:cNvPicPr>
          <p:nvPr/>
        </p:nvPicPr>
        <p:blipFill>
          <a:blip r:embed="rId2"/>
          <a:stretch>
            <a:fillRect/>
          </a:stretch>
        </p:blipFill>
        <p:spPr>
          <a:xfrm>
            <a:off x="3970372" y="1296892"/>
            <a:ext cx="5028656" cy="3462528"/>
          </a:xfrm>
          <a:prstGeom prst="rect">
            <a:avLst/>
          </a:prstGeom>
        </p:spPr>
      </p:pic>
      <p:sp>
        <p:nvSpPr>
          <p:cNvPr id="3" name="Text Placeholder 2">
            <a:extLst>
              <a:ext uri="{FF2B5EF4-FFF2-40B4-BE49-F238E27FC236}">
                <a16:creationId xmlns:a16="http://schemas.microsoft.com/office/drawing/2014/main" id="{6B193750-EEDF-4D8D-8656-6542117A8F19}"/>
              </a:ext>
            </a:extLst>
          </p:cNvPr>
          <p:cNvSpPr>
            <a:spLocks noGrp="1"/>
          </p:cNvSpPr>
          <p:nvPr>
            <p:ph type="body" sz="quarter" idx="10"/>
          </p:nvPr>
        </p:nvSpPr>
        <p:spPr>
          <a:xfrm>
            <a:off x="712789" y="1373188"/>
            <a:ext cx="3257584" cy="3309937"/>
          </a:xfrm>
        </p:spPr>
        <p:txBody>
          <a:bodyPr/>
          <a:lstStyle/>
          <a:p>
            <a:pPr>
              <a:spcAft>
                <a:spcPts val="600"/>
              </a:spcAft>
            </a:pPr>
            <a:r>
              <a:rPr lang="en-US" dirty="0"/>
              <a:t>Introduced by philosopher John Searle in 1980.</a:t>
            </a:r>
          </a:p>
          <a:p>
            <a:pPr>
              <a:spcAft>
                <a:spcPts val="600"/>
              </a:spcAft>
            </a:pPr>
            <a:r>
              <a:rPr lang="en-US" dirty="0"/>
              <a:t>Challenges the claims of the Turing Test and the notion that machines can "understand" language in the same way humans do.</a:t>
            </a:r>
          </a:p>
          <a:p>
            <a:pPr>
              <a:spcAft>
                <a:spcPts val="600"/>
              </a:spcAft>
            </a:pPr>
            <a:r>
              <a:rPr lang="en-US" dirty="0"/>
              <a:t>Focuses on the distinction between syntax and semantics.</a:t>
            </a:r>
          </a:p>
          <a:p>
            <a:pPr>
              <a:spcAft>
                <a:spcPts val="600"/>
              </a:spcAft>
            </a:pPr>
            <a:r>
              <a:rPr lang="en-US" dirty="0"/>
              <a:t>Argues that machines should understand the meaning behind language, not just follow rules.</a:t>
            </a:r>
            <a:endParaRPr lang="en-IN" dirty="0"/>
          </a:p>
        </p:txBody>
      </p:sp>
    </p:spTree>
    <p:extLst>
      <p:ext uri="{BB962C8B-B14F-4D97-AF65-F5344CB8AC3E}">
        <p14:creationId xmlns:p14="http://schemas.microsoft.com/office/powerpoint/2010/main" val="10222194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A9915-43B9-970E-0321-F1BE551AF3D6}"/>
              </a:ext>
            </a:extLst>
          </p:cNvPr>
          <p:cNvSpPr>
            <a:spLocks noGrp="1"/>
          </p:cNvSpPr>
          <p:nvPr>
            <p:ph type="title"/>
          </p:nvPr>
        </p:nvSpPr>
        <p:spPr/>
        <p:txBody>
          <a:bodyPr/>
          <a:lstStyle/>
          <a:p>
            <a:r>
              <a:rPr lang="en-US" dirty="0"/>
              <a:t>Encoder-decoder simplified</a:t>
            </a:r>
          </a:p>
        </p:txBody>
      </p:sp>
      <p:pic>
        <p:nvPicPr>
          <p:cNvPr id="5" name="Content Placeholder 4">
            <a:extLst>
              <a:ext uri="{FF2B5EF4-FFF2-40B4-BE49-F238E27FC236}">
                <a16:creationId xmlns:a16="http://schemas.microsoft.com/office/drawing/2014/main" id="{12A0951F-0378-23DB-3193-08B6C3C623CC}"/>
              </a:ext>
            </a:extLst>
          </p:cNvPr>
          <p:cNvPicPr>
            <a:picLocks noGrp="1" noChangeAspect="1"/>
          </p:cNvPicPr>
          <p:nvPr>
            <p:ph idx="1"/>
          </p:nvPr>
        </p:nvPicPr>
        <p:blipFill>
          <a:blip r:embed="rId3"/>
          <a:stretch>
            <a:fillRect/>
          </a:stretch>
        </p:blipFill>
        <p:spPr>
          <a:xfrm>
            <a:off x="822722" y="1315990"/>
            <a:ext cx="7543800" cy="3197320"/>
          </a:xfrm>
        </p:spPr>
      </p:pic>
    </p:spTree>
    <p:extLst>
      <p:ext uri="{BB962C8B-B14F-4D97-AF65-F5344CB8AC3E}">
        <p14:creationId xmlns:p14="http://schemas.microsoft.com/office/powerpoint/2010/main" val="20549706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5FDA-4C5B-2AEE-2D79-566BF5AB7C0E}"/>
              </a:ext>
            </a:extLst>
          </p:cNvPr>
          <p:cNvSpPr>
            <a:spLocks noGrp="1"/>
          </p:cNvSpPr>
          <p:nvPr>
            <p:ph type="title"/>
          </p:nvPr>
        </p:nvSpPr>
        <p:spPr/>
        <p:txBody>
          <a:bodyPr/>
          <a:lstStyle/>
          <a:p>
            <a:r>
              <a:rPr lang="en-US" dirty="0"/>
              <a:t>Encoder-decoder showing context</a:t>
            </a:r>
          </a:p>
        </p:txBody>
      </p:sp>
      <p:pic>
        <p:nvPicPr>
          <p:cNvPr id="5" name="Content Placeholder 4">
            <a:extLst>
              <a:ext uri="{FF2B5EF4-FFF2-40B4-BE49-F238E27FC236}">
                <a16:creationId xmlns:a16="http://schemas.microsoft.com/office/drawing/2014/main" id="{A08C59B2-89C9-3E09-09D1-159EA19808FA}"/>
              </a:ext>
            </a:extLst>
          </p:cNvPr>
          <p:cNvPicPr>
            <a:picLocks noGrp="1" noChangeAspect="1"/>
          </p:cNvPicPr>
          <p:nvPr>
            <p:ph idx="1"/>
          </p:nvPr>
        </p:nvPicPr>
        <p:blipFill>
          <a:blip r:embed="rId2"/>
          <a:stretch>
            <a:fillRect/>
          </a:stretch>
        </p:blipFill>
        <p:spPr>
          <a:xfrm>
            <a:off x="822960" y="1962791"/>
            <a:ext cx="7543800" cy="2930892"/>
          </a:xfrm>
        </p:spPr>
      </p:pic>
      <p:pic>
        <p:nvPicPr>
          <p:cNvPr id="6" name="Picture 5">
            <a:extLst>
              <a:ext uri="{FF2B5EF4-FFF2-40B4-BE49-F238E27FC236}">
                <a16:creationId xmlns:a16="http://schemas.microsoft.com/office/drawing/2014/main" id="{B92FA72B-3179-829E-9332-23C48B4AEE0D}"/>
              </a:ext>
            </a:extLst>
          </p:cNvPr>
          <p:cNvPicPr>
            <a:picLocks noChangeAspect="1"/>
          </p:cNvPicPr>
          <p:nvPr/>
        </p:nvPicPr>
        <p:blipFill>
          <a:blip r:embed="rId3"/>
          <a:stretch>
            <a:fillRect/>
          </a:stretch>
        </p:blipFill>
        <p:spPr>
          <a:xfrm>
            <a:off x="1085850" y="1282394"/>
            <a:ext cx="4082382" cy="680397"/>
          </a:xfrm>
          <a:prstGeom prst="rect">
            <a:avLst/>
          </a:prstGeom>
        </p:spPr>
      </p:pic>
    </p:spTree>
    <p:extLst>
      <p:ext uri="{BB962C8B-B14F-4D97-AF65-F5344CB8AC3E}">
        <p14:creationId xmlns:p14="http://schemas.microsoft.com/office/powerpoint/2010/main" val="16761612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839138-2E98-07D7-8C72-A83FBF00F7B8}"/>
              </a:ext>
            </a:extLst>
          </p:cNvPr>
          <p:cNvSpPr>
            <a:spLocks noGrp="1"/>
          </p:cNvSpPr>
          <p:nvPr>
            <p:ph type="title"/>
          </p:nvPr>
        </p:nvSpPr>
        <p:spPr/>
        <p:txBody>
          <a:bodyPr/>
          <a:lstStyle/>
          <a:p>
            <a:r>
              <a:rPr lang="en-US" dirty="0"/>
              <a:t>Problem with passing context c only from end</a:t>
            </a:r>
          </a:p>
        </p:txBody>
      </p:sp>
      <p:sp>
        <p:nvSpPr>
          <p:cNvPr id="6" name="Content Placeholder 5">
            <a:extLst>
              <a:ext uri="{FF2B5EF4-FFF2-40B4-BE49-F238E27FC236}">
                <a16:creationId xmlns:a16="http://schemas.microsoft.com/office/drawing/2014/main" id="{88E09B84-7252-5E87-B56E-59E07A679CD5}"/>
              </a:ext>
            </a:extLst>
          </p:cNvPr>
          <p:cNvSpPr>
            <a:spLocks noGrp="1"/>
          </p:cNvSpPr>
          <p:nvPr>
            <p:ph idx="1"/>
          </p:nvPr>
        </p:nvSpPr>
        <p:spPr/>
        <p:txBody>
          <a:bodyPr/>
          <a:lstStyle/>
          <a:p>
            <a:r>
              <a:rPr lang="en-US" dirty="0">
                <a:effectLst/>
                <a:latin typeface="Calibri" panose="020F0502020204030204" pitchFamily="34" charset="0"/>
                <a:cs typeface="Calibri" panose="020F0502020204030204" pitchFamily="34" charset="0"/>
              </a:rPr>
              <a:t>Requiring the context </a:t>
            </a:r>
            <a:r>
              <a:rPr lang="en-US" i="1" dirty="0">
                <a:effectLst/>
                <a:latin typeface="Calibri" panose="020F0502020204030204" pitchFamily="34" charset="0"/>
                <a:cs typeface="Calibri" panose="020F0502020204030204" pitchFamily="34" charset="0"/>
              </a:rPr>
              <a:t>c </a:t>
            </a:r>
            <a:r>
              <a:rPr lang="en-US" dirty="0">
                <a:effectLst/>
                <a:latin typeface="Calibri" panose="020F0502020204030204" pitchFamily="34" charset="0"/>
                <a:cs typeface="Calibri" panose="020F0502020204030204" pitchFamily="34" charset="0"/>
              </a:rPr>
              <a:t>to be only the encoder’s final hidden state forces all the information from the entire source sentence to pass through this representational bottleneck. </a:t>
            </a:r>
            <a:endParaRPr lang="en-US" dirty="0">
              <a:latin typeface="Calibri" panose="020F0502020204030204" pitchFamily="34" charset="0"/>
              <a:cs typeface="Calibri" panose="020F0502020204030204" pitchFamily="34" charset="0"/>
            </a:endParaRPr>
          </a:p>
          <a:p>
            <a:endParaRPr lang="en-US" dirty="0"/>
          </a:p>
        </p:txBody>
      </p:sp>
      <p:pic>
        <p:nvPicPr>
          <p:cNvPr id="8" name="Picture 7">
            <a:extLst>
              <a:ext uri="{FF2B5EF4-FFF2-40B4-BE49-F238E27FC236}">
                <a16:creationId xmlns:a16="http://schemas.microsoft.com/office/drawing/2014/main" id="{99714851-7245-5FF6-C54B-D22908D0DBF8}"/>
              </a:ext>
            </a:extLst>
          </p:cNvPr>
          <p:cNvPicPr>
            <a:picLocks noChangeAspect="1"/>
          </p:cNvPicPr>
          <p:nvPr/>
        </p:nvPicPr>
        <p:blipFill>
          <a:blip r:embed="rId2"/>
          <a:stretch>
            <a:fillRect/>
          </a:stretch>
        </p:blipFill>
        <p:spPr>
          <a:xfrm>
            <a:off x="1008897" y="2571750"/>
            <a:ext cx="6763503" cy="1028700"/>
          </a:xfrm>
          <a:prstGeom prst="rect">
            <a:avLst/>
          </a:prstGeom>
        </p:spPr>
      </p:pic>
    </p:spTree>
    <p:extLst>
      <p:ext uri="{BB962C8B-B14F-4D97-AF65-F5344CB8AC3E}">
        <p14:creationId xmlns:p14="http://schemas.microsoft.com/office/powerpoint/2010/main" val="39060877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EED4-999F-FDCA-CA90-86429EF77A6E}"/>
              </a:ext>
            </a:extLst>
          </p:cNvPr>
          <p:cNvSpPr>
            <a:spLocks noGrp="1"/>
          </p:cNvSpPr>
          <p:nvPr>
            <p:ph type="title"/>
          </p:nvPr>
        </p:nvSpPr>
        <p:spPr/>
        <p:txBody>
          <a:bodyPr/>
          <a:lstStyle/>
          <a:p>
            <a:r>
              <a:rPr lang="en-US" dirty="0"/>
              <a:t>Solution: attention</a:t>
            </a:r>
          </a:p>
        </p:txBody>
      </p:sp>
      <p:sp>
        <p:nvSpPr>
          <p:cNvPr id="3" name="Content Placeholder 2">
            <a:extLst>
              <a:ext uri="{FF2B5EF4-FFF2-40B4-BE49-F238E27FC236}">
                <a16:creationId xmlns:a16="http://schemas.microsoft.com/office/drawing/2014/main" id="{B7C71F48-3B0B-ABD5-A1D3-70CF078D400F}"/>
              </a:ext>
            </a:extLst>
          </p:cNvPr>
          <p:cNvSpPr>
            <a:spLocks noGrp="1"/>
          </p:cNvSpPr>
          <p:nvPr>
            <p:ph idx="1"/>
          </p:nvPr>
        </p:nvSpPr>
        <p:spPr/>
        <p:txBody>
          <a:bodyPr/>
          <a:lstStyle/>
          <a:p>
            <a:r>
              <a:rPr lang="en-US" dirty="0">
                <a:effectLst/>
                <a:latin typeface="Calibri" panose="020F0502020204030204" pitchFamily="34" charset="0"/>
                <a:cs typeface="Calibri" panose="020F0502020204030204" pitchFamily="34" charset="0"/>
              </a:rPr>
              <a:t>instead of being taken from the last hidden state, the context it’s a weighted average of </a:t>
            </a:r>
            <a:r>
              <a:rPr lang="en-US" b="0" dirty="0">
                <a:effectLst/>
                <a:latin typeface="Calibri" panose="020F0502020204030204" pitchFamily="34" charset="0"/>
                <a:cs typeface="Calibri" panose="020F0502020204030204" pitchFamily="34" charset="0"/>
              </a:rPr>
              <a:t>all </a:t>
            </a:r>
            <a:r>
              <a:rPr lang="en-US" dirty="0">
                <a:effectLst/>
                <a:latin typeface="Calibri" panose="020F0502020204030204" pitchFamily="34" charset="0"/>
                <a:cs typeface="Calibri" panose="020F0502020204030204" pitchFamily="34" charset="0"/>
              </a:rPr>
              <a:t>the hidden states of the decoder. </a:t>
            </a:r>
          </a:p>
          <a:p>
            <a:r>
              <a:rPr lang="en-US" dirty="0">
                <a:effectLst/>
                <a:latin typeface="Calibri" panose="020F0502020204030204" pitchFamily="34" charset="0"/>
                <a:cs typeface="Calibri" panose="020F0502020204030204" pitchFamily="34" charset="0"/>
              </a:rPr>
              <a:t>this weighted average is also informed by part of the decoder state as well, the state of the decoder right before the current token </a:t>
            </a:r>
            <a:r>
              <a:rPr lang="en-US" i="1" dirty="0" err="1">
                <a:effectLst/>
                <a:latin typeface="Calibri" panose="020F0502020204030204" pitchFamily="34" charset="0"/>
                <a:cs typeface="Calibri" panose="020F0502020204030204" pitchFamily="34" charset="0"/>
              </a:rPr>
              <a:t>i</a:t>
            </a:r>
            <a:r>
              <a:rPr lang="en-US"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endParaRPr lang="en-US" dirty="0"/>
          </a:p>
          <a:p>
            <a:endParaRPr lang="en-US" dirty="0"/>
          </a:p>
        </p:txBody>
      </p:sp>
      <p:pic>
        <p:nvPicPr>
          <p:cNvPr id="4" name="Picture 3">
            <a:extLst>
              <a:ext uri="{FF2B5EF4-FFF2-40B4-BE49-F238E27FC236}">
                <a16:creationId xmlns:a16="http://schemas.microsoft.com/office/drawing/2014/main" id="{44B032CF-6A6D-3D0D-8C15-6C9275377F81}"/>
              </a:ext>
            </a:extLst>
          </p:cNvPr>
          <p:cNvPicPr>
            <a:picLocks noChangeAspect="1"/>
          </p:cNvPicPr>
          <p:nvPr/>
        </p:nvPicPr>
        <p:blipFill>
          <a:blip r:embed="rId2"/>
          <a:stretch>
            <a:fillRect/>
          </a:stretch>
        </p:blipFill>
        <p:spPr>
          <a:xfrm>
            <a:off x="2171700" y="2914650"/>
            <a:ext cx="3394197" cy="519113"/>
          </a:xfrm>
          <a:prstGeom prst="rect">
            <a:avLst/>
          </a:prstGeom>
        </p:spPr>
      </p:pic>
    </p:spTree>
    <p:extLst>
      <p:ext uri="{BB962C8B-B14F-4D97-AF65-F5344CB8AC3E}">
        <p14:creationId xmlns:p14="http://schemas.microsoft.com/office/powerpoint/2010/main" val="7970780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83EC-54A1-2ACE-F589-84D1078EA8E8}"/>
              </a:ext>
            </a:extLst>
          </p:cNvPr>
          <p:cNvSpPr>
            <a:spLocks noGrp="1"/>
          </p:cNvSpPr>
          <p:nvPr>
            <p:ph type="title"/>
          </p:nvPr>
        </p:nvSpPr>
        <p:spPr>
          <a:xfrm>
            <a:off x="822960" y="119702"/>
            <a:ext cx="7978140" cy="966148"/>
          </a:xfrm>
        </p:spPr>
        <p:txBody>
          <a:bodyPr>
            <a:noAutofit/>
          </a:bodyPr>
          <a:lstStyle/>
          <a:p>
            <a:r>
              <a:rPr lang="en-US" sz="3000" dirty="0"/>
              <a:t>Encoder-decoder with attention, focusing on the computation of c</a:t>
            </a:r>
          </a:p>
        </p:txBody>
      </p:sp>
      <p:pic>
        <p:nvPicPr>
          <p:cNvPr id="5" name="Content Placeholder 4">
            <a:extLst>
              <a:ext uri="{FF2B5EF4-FFF2-40B4-BE49-F238E27FC236}">
                <a16:creationId xmlns:a16="http://schemas.microsoft.com/office/drawing/2014/main" id="{B415C6F9-88C3-ED49-27C8-A11F6B01F968}"/>
              </a:ext>
            </a:extLst>
          </p:cNvPr>
          <p:cNvPicPr>
            <a:picLocks noGrp="1" noChangeAspect="1"/>
          </p:cNvPicPr>
          <p:nvPr>
            <p:ph idx="1"/>
          </p:nvPr>
        </p:nvPicPr>
        <p:blipFill>
          <a:blip r:embed="rId2"/>
          <a:stretch>
            <a:fillRect/>
          </a:stretch>
        </p:blipFill>
        <p:spPr>
          <a:xfrm>
            <a:off x="822722" y="1224913"/>
            <a:ext cx="7543800" cy="3379475"/>
          </a:xfrm>
        </p:spPr>
      </p:pic>
    </p:spTree>
    <p:extLst>
      <p:ext uri="{BB962C8B-B14F-4D97-AF65-F5344CB8AC3E}">
        <p14:creationId xmlns:p14="http://schemas.microsoft.com/office/powerpoint/2010/main" val="15171561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LLMs are built out of transformers</a:t>
            </a:r>
          </a:p>
        </p:txBody>
      </p:sp>
      <p:sp>
        <p:nvSpPr>
          <p:cNvPr id="20483" name="Rectangle 3"/>
          <p:cNvSpPr>
            <a:spLocks noGrp="1" noChangeArrowheads="1"/>
          </p:cNvSpPr>
          <p:nvPr>
            <p:ph idx="1"/>
          </p:nvPr>
        </p:nvSpPr>
        <p:spPr>
          <a:xfrm>
            <a:off x="1257300" y="1085850"/>
            <a:ext cx="7543800" cy="3600450"/>
          </a:xfrm>
        </p:spPr>
        <p:txBody>
          <a:bodyPr>
            <a:normAutofit/>
          </a:bodyPr>
          <a:lstStyle/>
          <a:p>
            <a:pPr marL="0" indent="0"/>
            <a:r>
              <a:rPr lang="en-US" sz="2400" dirty="0"/>
              <a:t>Transformer: a specific kind of network architecture, like a fancier feedforward network, but based on attention</a:t>
            </a:r>
          </a:p>
        </p:txBody>
      </p:sp>
      <p:pic>
        <p:nvPicPr>
          <p:cNvPr id="2" name="Picture 1">
            <a:extLst>
              <a:ext uri="{FF2B5EF4-FFF2-40B4-BE49-F238E27FC236}">
                <a16:creationId xmlns:a16="http://schemas.microsoft.com/office/drawing/2014/main" id="{CCA119C2-582F-4D99-92AF-E6E7C5196B0D}"/>
              </a:ext>
            </a:extLst>
          </p:cNvPr>
          <p:cNvPicPr>
            <a:picLocks noChangeAspect="1"/>
          </p:cNvPicPr>
          <p:nvPr/>
        </p:nvPicPr>
        <p:blipFill>
          <a:blip r:embed="rId3"/>
          <a:stretch>
            <a:fillRect/>
          </a:stretch>
        </p:blipFill>
        <p:spPr>
          <a:xfrm>
            <a:off x="2045494" y="1923977"/>
            <a:ext cx="5053013" cy="2936040"/>
          </a:xfrm>
          <a:prstGeom prst="rect">
            <a:avLst/>
          </a:prstGeom>
        </p:spPr>
      </p:pic>
    </p:spTree>
    <p:extLst>
      <p:ext uri="{BB962C8B-B14F-4D97-AF65-F5344CB8AC3E}">
        <p14:creationId xmlns:p14="http://schemas.microsoft.com/office/powerpoint/2010/main" val="5143058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Problem with static embeddings (word2vec)</a:t>
            </a:r>
          </a:p>
        </p:txBody>
      </p:sp>
      <p:sp>
        <p:nvSpPr>
          <p:cNvPr id="20483" name="Rectangle 3"/>
          <p:cNvSpPr>
            <a:spLocks noGrp="1" noChangeArrowheads="1"/>
          </p:cNvSpPr>
          <p:nvPr>
            <p:ph idx="1"/>
          </p:nvPr>
        </p:nvSpPr>
        <p:spPr>
          <a:xfrm>
            <a:off x="800100" y="1543050"/>
            <a:ext cx="8343900" cy="3429000"/>
          </a:xfrm>
        </p:spPr>
        <p:txBody>
          <a:bodyPr>
            <a:normAutofit/>
          </a:bodyPr>
          <a:lstStyle/>
          <a:p>
            <a:pPr marL="0" indent="0"/>
            <a:r>
              <a:rPr lang="en-US" sz="2400" dirty="0"/>
              <a:t>They are static!  The embedding for a word doesn't reflect how its meaning changes in context.</a:t>
            </a:r>
          </a:p>
          <a:p>
            <a:pPr marL="0" indent="0"/>
            <a:endParaRPr lang="en-US" sz="2400" dirty="0"/>
          </a:p>
          <a:p>
            <a:pPr marL="0" indent="0"/>
            <a:r>
              <a:rPr lang="en-US" sz="1800" dirty="0">
                <a:latin typeface="Courier" pitchFamily="2" charset="0"/>
              </a:rPr>
              <a:t> The chicken didn't cross the road because it was too tired</a:t>
            </a:r>
          </a:p>
          <a:p>
            <a:pPr marL="0" indent="0"/>
            <a:endParaRPr lang="en-US" sz="2400" dirty="0"/>
          </a:p>
          <a:p>
            <a:pPr marL="0" indent="0"/>
            <a:r>
              <a:rPr lang="en-US" sz="2400" dirty="0"/>
              <a:t>What is the meaning represented in the static embedding for "it"?</a:t>
            </a:r>
          </a:p>
          <a:p>
            <a:pPr marL="0" indent="0"/>
            <a:r>
              <a:rPr lang="en-US" sz="2400" dirty="0"/>
              <a:t>	</a:t>
            </a:r>
          </a:p>
          <a:p>
            <a:pPr marL="0" indent="0"/>
            <a:endParaRPr lang="en-US" sz="2400"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DCE3B0E-54FB-88DC-1083-B29462EC2F10}"/>
                  </a:ext>
                </a:extLst>
              </p14:cNvPr>
              <p14:cNvContentPartPr/>
              <p14:nvPr/>
            </p14:nvContentPartPr>
            <p14:xfrm>
              <a:off x="6515100" y="2581080"/>
              <a:ext cx="530820" cy="614520"/>
            </p14:xfrm>
          </p:contentPart>
        </mc:Choice>
        <mc:Fallback>
          <p:pic>
            <p:nvPicPr>
              <p:cNvPr id="5" name="Ink 4">
                <a:extLst>
                  <a:ext uri="{FF2B5EF4-FFF2-40B4-BE49-F238E27FC236}">
                    <a16:creationId xmlns:a16="http://schemas.microsoft.com/office/drawing/2014/main" id="{8DCE3B0E-54FB-88DC-1083-B29462EC2F10}"/>
                  </a:ext>
                </a:extLst>
              </p:cNvPr>
              <p:cNvPicPr/>
              <p:nvPr/>
            </p:nvPicPr>
            <p:blipFill>
              <a:blip r:embed="rId4"/>
              <a:stretch>
                <a:fillRect/>
              </a:stretch>
            </p:blipFill>
            <p:spPr>
              <a:xfrm>
                <a:off x="6479137" y="2545080"/>
                <a:ext cx="602387" cy="686160"/>
              </a:xfrm>
              <a:prstGeom prst="rect">
                <a:avLst/>
              </a:prstGeom>
            </p:spPr>
          </p:pic>
        </mc:Fallback>
      </mc:AlternateContent>
    </p:spTree>
    <p:extLst>
      <p:ext uri="{BB962C8B-B14F-4D97-AF65-F5344CB8AC3E}">
        <p14:creationId xmlns:p14="http://schemas.microsoft.com/office/powerpoint/2010/main" val="25000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Contextual Embeddings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428625" indent="-428625">
              <a:buFont typeface="Arial" panose="020B0604020202020204" pitchFamily="34" charset="0"/>
              <a:buChar char="•"/>
            </a:pPr>
            <a:r>
              <a:rPr lang="en-US" sz="2700" dirty="0"/>
              <a:t>Intuition: a representation of meaning of a word should be different in different contexts!</a:t>
            </a:r>
          </a:p>
          <a:p>
            <a:pPr marL="428625" indent="-428625">
              <a:buFont typeface="Arial" panose="020B0604020202020204" pitchFamily="34" charset="0"/>
              <a:buChar char="•"/>
            </a:pPr>
            <a:r>
              <a:rPr lang="en-US" sz="2700" b="1" dirty="0"/>
              <a:t>Contextual Embedding</a:t>
            </a:r>
            <a:r>
              <a:rPr lang="en-US" sz="2700" dirty="0"/>
              <a:t>: each word has a different vector that expresses different meanings depending on the surrounding words</a:t>
            </a:r>
          </a:p>
          <a:p>
            <a:pPr marL="428625" indent="-428625">
              <a:buFont typeface="Arial" panose="020B0604020202020204" pitchFamily="34" charset="0"/>
              <a:buChar char="•"/>
            </a:pPr>
            <a:r>
              <a:rPr lang="en-US" sz="2700" dirty="0"/>
              <a:t>How to compute contextual embeddings?</a:t>
            </a:r>
          </a:p>
          <a:p>
            <a:pPr marL="726259" lvl="1" indent="-428625">
              <a:buFont typeface="Arial" panose="020B0604020202020204" pitchFamily="34" charset="0"/>
              <a:buChar char="•"/>
            </a:pPr>
            <a:r>
              <a:rPr lang="en-US" sz="2400" b="1" dirty="0"/>
              <a:t>Attention</a:t>
            </a:r>
          </a:p>
        </p:txBody>
      </p:sp>
    </p:spTree>
    <p:extLst>
      <p:ext uri="{BB962C8B-B14F-4D97-AF65-F5344CB8AC3E}">
        <p14:creationId xmlns:p14="http://schemas.microsoft.com/office/powerpoint/2010/main" val="20499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Contextual Embeddings</a:t>
            </a:r>
          </a:p>
        </p:txBody>
      </p:sp>
      <p:sp>
        <p:nvSpPr>
          <p:cNvPr id="20483" name="Rectangle 3"/>
          <p:cNvSpPr>
            <a:spLocks noGrp="1" noChangeArrowheads="1"/>
          </p:cNvSpPr>
          <p:nvPr>
            <p:ph idx="1"/>
          </p:nvPr>
        </p:nvSpPr>
        <p:spPr>
          <a:xfrm>
            <a:off x="800100" y="1543050"/>
            <a:ext cx="8343900" cy="3429000"/>
          </a:xfrm>
        </p:spPr>
        <p:txBody>
          <a:bodyPr>
            <a:normAutofit fontScale="62500" lnSpcReduction="20000"/>
          </a:bodyPr>
          <a:lstStyle/>
          <a:p>
            <a:pPr marL="0" indent="0"/>
            <a:endParaRPr lang="en-US" sz="2400" dirty="0"/>
          </a:p>
          <a:p>
            <a:pPr marL="0" indent="0"/>
            <a:r>
              <a:rPr lang="en-US" sz="2550" dirty="0">
                <a:latin typeface="Courier" pitchFamily="2" charset="0"/>
              </a:rPr>
              <a:t>The chicken didn't cross the road because it</a:t>
            </a:r>
          </a:p>
          <a:p>
            <a:pPr marL="0" indent="0"/>
            <a:endParaRPr lang="en-US" sz="2400" dirty="0"/>
          </a:p>
          <a:p>
            <a:pPr marL="0" indent="0"/>
            <a:r>
              <a:rPr lang="en-US" sz="3450" dirty="0"/>
              <a:t>What should be the properties of "it"?</a:t>
            </a:r>
          </a:p>
          <a:p>
            <a:pPr marL="0" indent="0"/>
            <a:endParaRPr lang="en-US" sz="2400" dirty="0"/>
          </a:p>
          <a:p>
            <a:pPr marL="0" indent="0"/>
            <a:r>
              <a:rPr lang="en-US" sz="2400" dirty="0">
                <a:latin typeface="Courier" pitchFamily="2" charset="0"/>
              </a:rPr>
              <a:t>The chicken didn't cross the road because it was too </a:t>
            </a:r>
            <a:r>
              <a:rPr lang="en-US" sz="2400" b="1" dirty="0">
                <a:latin typeface="Courier" pitchFamily="2" charset="0"/>
              </a:rPr>
              <a:t>tired</a:t>
            </a:r>
          </a:p>
          <a:p>
            <a:pPr marL="0" indent="0"/>
            <a:r>
              <a:rPr lang="en-US" sz="2400" dirty="0">
                <a:latin typeface="Courier" pitchFamily="2" charset="0"/>
              </a:rPr>
              <a:t>The chicken didn't cross the road because it was too </a:t>
            </a:r>
            <a:r>
              <a:rPr lang="en-US" sz="2400" b="1" dirty="0">
                <a:latin typeface="Courier" pitchFamily="2" charset="0"/>
              </a:rPr>
              <a:t>wide</a:t>
            </a:r>
          </a:p>
          <a:p>
            <a:pPr marL="0" indent="0"/>
            <a:endParaRPr lang="en-US" sz="2400" dirty="0"/>
          </a:p>
          <a:p>
            <a:pPr marL="0" indent="0"/>
            <a:endParaRPr lang="en-US" sz="2400" dirty="0"/>
          </a:p>
          <a:p>
            <a:pPr marL="0" indent="0"/>
            <a:r>
              <a:rPr lang="en-US" sz="2850" dirty="0"/>
              <a:t>At this point in the sentence, it's probably referring to either the chicken or the street</a:t>
            </a:r>
          </a:p>
          <a:p>
            <a:pPr marL="0" indent="0"/>
            <a:endParaRPr lang="en-US" sz="2400" dirty="0"/>
          </a:p>
          <a:p>
            <a:pPr marL="0" indent="0"/>
            <a:r>
              <a:rPr lang="en-US" sz="2400" dirty="0"/>
              <a:t>	</a:t>
            </a:r>
          </a:p>
          <a:p>
            <a:pPr marL="0" indent="0"/>
            <a:endParaRPr lang="en-US" sz="2400" dirty="0"/>
          </a:p>
        </p:txBody>
      </p:sp>
    </p:spTree>
    <p:extLst>
      <p:ext uri="{BB962C8B-B14F-4D97-AF65-F5344CB8AC3E}">
        <p14:creationId xmlns:p14="http://schemas.microsoft.com/office/powerpoint/2010/main" val="20792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attention</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p:txBody>
          <a:bodyPr>
            <a:normAutofit/>
          </a:bodyPr>
          <a:lstStyle/>
          <a:p>
            <a:r>
              <a:rPr lang="en-US" sz="2700" dirty="0"/>
              <a:t>Build up the contextual embedding from a word by selectively integrating information from all the neighboring words</a:t>
            </a:r>
          </a:p>
          <a:p>
            <a:r>
              <a:rPr lang="en-US" sz="2700" dirty="0"/>
              <a:t>We say that a word "attends to" some neighboring words more than others</a:t>
            </a:r>
          </a:p>
        </p:txBody>
      </p:sp>
    </p:spTree>
    <p:extLst>
      <p:ext uri="{BB962C8B-B14F-4D97-AF65-F5344CB8AC3E}">
        <p14:creationId xmlns:p14="http://schemas.microsoft.com/office/powerpoint/2010/main" val="3036977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2C5-3415-483C-B464-D4B1CB0AC5AC}"/>
              </a:ext>
            </a:extLst>
          </p:cNvPr>
          <p:cNvSpPr>
            <a:spLocks noGrp="1"/>
          </p:cNvSpPr>
          <p:nvPr>
            <p:ph type="title"/>
          </p:nvPr>
        </p:nvSpPr>
        <p:spPr/>
        <p:txBody>
          <a:bodyPr/>
          <a:lstStyle/>
          <a:p>
            <a:r>
              <a:rPr lang="en-IN" dirty="0"/>
              <a:t>Statistical &amp; Machine Learning</a:t>
            </a:r>
          </a:p>
        </p:txBody>
      </p:sp>
      <p:sp>
        <p:nvSpPr>
          <p:cNvPr id="3" name="Text Placeholder 2">
            <a:extLst>
              <a:ext uri="{FF2B5EF4-FFF2-40B4-BE49-F238E27FC236}">
                <a16:creationId xmlns:a16="http://schemas.microsoft.com/office/drawing/2014/main" id="{F51FA403-6998-436D-8060-9B30F7FBB9F4}"/>
              </a:ext>
            </a:extLst>
          </p:cNvPr>
          <p:cNvSpPr>
            <a:spLocks noGrp="1"/>
          </p:cNvSpPr>
          <p:nvPr>
            <p:ph type="body" sz="quarter" idx="10"/>
          </p:nvPr>
        </p:nvSpPr>
        <p:spPr/>
        <p:txBody>
          <a:bodyPr/>
          <a:lstStyle/>
          <a:p>
            <a:pPr>
              <a:spcAft>
                <a:spcPts val="600"/>
              </a:spcAft>
            </a:pPr>
            <a:r>
              <a:rPr lang="en-US" dirty="0"/>
              <a:t>In the 1980s and 1990s, researchers shifted from rule-based systems to Data-Driven approaches.</a:t>
            </a:r>
          </a:p>
          <a:p>
            <a:pPr>
              <a:spcAft>
                <a:spcPts val="600"/>
              </a:spcAft>
            </a:pPr>
            <a:r>
              <a:rPr lang="en-US" dirty="0"/>
              <a:t>The increased availability of computational power and large text corpora facilitated the development of statistical methods such as Hidden Markov Models (HMMs) and Decision Trees.</a:t>
            </a:r>
          </a:p>
          <a:p>
            <a:pPr>
              <a:spcAft>
                <a:spcPts val="600"/>
              </a:spcAft>
            </a:pPr>
            <a:r>
              <a:rPr lang="en-US" dirty="0"/>
              <a:t>IBM’s Candide project (1988) introduced statistical methods into machine translation, leading to the development of Statistical Machine Translation (SMT).</a:t>
            </a:r>
          </a:p>
          <a:p>
            <a:pPr>
              <a:spcAft>
                <a:spcPts val="600"/>
              </a:spcAft>
            </a:pPr>
            <a:r>
              <a:rPr lang="en-US" dirty="0"/>
              <a:t>The 1990s saw the development of part-of-speech (POS) tagging.</a:t>
            </a:r>
          </a:p>
          <a:p>
            <a:pPr>
              <a:spcAft>
                <a:spcPts val="600"/>
              </a:spcAft>
            </a:pPr>
            <a:r>
              <a:rPr lang="en-US" dirty="0"/>
              <a:t>This period also saw progress in identifying and classifying named entities (NER).</a:t>
            </a:r>
            <a:endParaRPr lang="en-IN" dirty="0"/>
          </a:p>
        </p:txBody>
      </p:sp>
    </p:spTree>
    <p:extLst>
      <p:ext uri="{BB962C8B-B14F-4D97-AF65-F5344CB8AC3E}">
        <p14:creationId xmlns:p14="http://schemas.microsoft.com/office/powerpoint/2010/main" val="31898216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Intuition of attention: </a:t>
            </a:r>
          </a:p>
        </p:txBody>
      </p:sp>
      <p:sp>
        <p:nvSpPr>
          <p:cNvPr id="20483" name="Rectangle 3"/>
          <p:cNvSpPr>
            <a:spLocks noGrp="1" noChangeArrowheads="1"/>
          </p:cNvSpPr>
          <p:nvPr>
            <p:ph idx="1"/>
          </p:nvPr>
        </p:nvSpPr>
        <p:spPr>
          <a:xfrm>
            <a:off x="1828800" y="1543050"/>
            <a:ext cx="6629400" cy="3429000"/>
          </a:xfrm>
        </p:spPr>
        <p:txBody>
          <a:bodyPr>
            <a:normAutofit/>
          </a:bodyPr>
          <a:lstStyle/>
          <a:p>
            <a:pPr marL="0" indent="0"/>
            <a:r>
              <a:rPr lang="en-US" sz="2400" dirty="0"/>
              <a:t>test</a:t>
            </a:r>
          </a:p>
        </p:txBody>
      </p:sp>
      <p:pic>
        <p:nvPicPr>
          <p:cNvPr id="3" name="Picture 2">
            <a:extLst>
              <a:ext uri="{FF2B5EF4-FFF2-40B4-BE49-F238E27FC236}">
                <a16:creationId xmlns:a16="http://schemas.microsoft.com/office/drawing/2014/main" id="{3C2CBF36-87C2-B582-AFB5-02AB102947E9}"/>
              </a:ext>
            </a:extLst>
          </p:cNvPr>
          <p:cNvPicPr>
            <a:picLocks noChangeAspect="1"/>
          </p:cNvPicPr>
          <p:nvPr/>
        </p:nvPicPr>
        <p:blipFill>
          <a:blip r:embed="rId3"/>
          <a:srcRect/>
          <a:stretch/>
        </p:blipFill>
        <p:spPr>
          <a:xfrm>
            <a:off x="1528198" y="1138605"/>
            <a:ext cx="6087605" cy="3756664"/>
          </a:xfrm>
          <a:prstGeom prst="rect">
            <a:avLst/>
          </a:prstGeom>
        </p:spPr>
      </p:pic>
    </p:spTree>
    <p:extLst>
      <p:ext uri="{BB962C8B-B14F-4D97-AF65-F5344CB8AC3E}">
        <p14:creationId xmlns:p14="http://schemas.microsoft.com/office/powerpoint/2010/main" val="9760312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Attention definition</a:t>
            </a:r>
          </a:p>
        </p:txBody>
      </p:sp>
      <p:sp>
        <p:nvSpPr>
          <p:cNvPr id="20483" name="Rectangle 3"/>
          <p:cNvSpPr>
            <a:spLocks noGrp="1" noChangeArrowheads="1"/>
          </p:cNvSpPr>
          <p:nvPr>
            <p:ph idx="1"/>
          </p:nvPr>
        </p:nvSpPr>
        <p:spPr>
          <a:xfrm>
            <a:off x="800100" y="1543050"/>
            <a:ext cx="7658100" cy="3429000"/>
          </a:xfrm>
        </p:spPr>
        <p:txBody>
          <a:bodyPr>
            <a:normAutofit lnSpcReduction="10000"/>
          </a:bodyPr>
          <a:lstStyle/>
          <a:p>
            <a:pPr marL="0" indent="0"/>
            <a:r>
              <a:rPr lang="en-US" sz="2700" dirty="0"/>
              <a:t>A mechanism for helping compute the embedding for a token by selectively attending to and integrating information from surrounding tokens (at the previous layer).</a:t>
            </a:r>
            <a:br>
              <a:rPr lang="en-US" sz="2700" dirty="0"/>
            </a:br>
            <a:endParaRPr lang="en-US" sz="2700" dirty="0"/>
          </a:p>
          <a:p>
            <a:pPr marL="0" indent="0"/>
            <a:r>
              <a:rPr lang="en-US" sz="2700" dirty="0"/>
              <a:t>More formally: a method for doing a weighted sum of vectors.</a:t>
            </a:r>
            <a:br>
              <a:rPr lang="en-US" sz="2400" dirty="0"/>
            </a:br>
            <a:br>
              <a:rPr lang="en-US" sz="2400" dirty="0"/>
            </a:br>
            <a:endParaRPr lang="en-US" sz="2400" dirty="0"/>
          </a:p>
        </p:txBody>
      </p:sp>
    </p:spTree>
    <p:extLst>
      <p:ext uri="{BB962C8B-B14F-4D97-AF65-F5344CB8AC3E}">
        <p14:creationId xmlns:p14="http://schemas.microsoft.com/office/powerpoint/2010/main" val="4171675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CCBF-49B5-EFC9-3470-C9B090501BAC}"/>
              </a:ext>
            </a:extLst>
          </p:cNvPr>
          <p:cNvSpPr>
            <a:spLocks noGrp="1"/>
          </p:cNvSpPr>
          <p:nvPr>
            <p:ph type="title"/>
          </p:nvPr>
        </p:nvSpPr>
        <p:spPr/>
        <p:txBody>
          <a:bodyPr/>
          <a:lstStyle/>
          <a:p>
            <a:r>
              <a:rPr lang="en-US" dirty="0"/>
              <a:t>Attention is left-to-right</a:t>
            </a:r>
          </a:p>
        </p:txBody>
      </p:sp>
      <p:pic>
        <p:nvPicPr>
          <p:cNvPr id="6" name="Content Placeholder 5">
            <a:extLst>
              <a:ext uri="{FF2B5EF4-FFF2-40B4-BE49-F238E27FC236}">
                <a16:creationId xmlns:a16="http://schemas.microsoft.com/office/drawing/2014/main" id="{64BF0F20-EF9A-0C29-BE74-604522BB6D21}"/>
              </a:ext>
            </a:extLst>
          </p:cNvPr>
          <p:cNvPicPr>
            <a:picLocks noGrp="1" noChangeAspect="1"/>
          </p:cNvPicPr>
          <p:nvPr>
            <p:ph idx="1"/>
          </p:nvPr>
        </p:nvPicPr>
        <p:blipFill>
          <a:blip r:embed="rId2"/>
          <a:stretch>
            <a:fillRect/>
          </a:stretch>
        </p:blipFill>
        <p:spPr>
          <a:xfrm>
            <a:off x="797560" y="1801966"/>
            <a:ext cx="8262200" cy="2109788"/>
          </a:xfrm>
        </p:spPr>
      </p:pic>
    </p:spTree>
    <p:extLst>
      <p:ext uri="{BB962C8B-B14F-4D97-AF65-F5344CB8AC3E}">
        <p14:creationId xmlns:p14="http://schemas.microsoft.com/office/powerpoint/2010/main" val="12869103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fontScale="90000"/>
          </a:bodyPr>
          <a:lstStyle/>
          <a:p>
            <a:r>
              <a:rPr lang="en-US" dirty="0"/>
              <a:t>Simplified version of attention: a sum of prior words weighted by their similarity with the current word</a:t>
            </a:r>
          </a:p>
        </p:txBody>
      </p:sp>
      <p:sp>
        <p:nvSpPr>
          <p:cNvPr id="2" name="TextBox 1">
            <a:extLst>
              <a:ext uri="{FF2B5EF4-FFF2-40B4-BE49-F238E27FC236}">
                <a16:creationId xmlns:a16="http://schemas.microsoft.com/office/drawing/2014/main" id="{1F2A8F84-98D7-882D-5B90-5A0AB0474956}"/>
              </a:ext>
            </a:extLst>
          </p:cNvPr>
          <p:cNvSpPr txBox="1"/>
          <p:nvPr/>
        </p:nvSpPr>
        <p:spPr>
          <a:xfrm>
            <a:off x="983526" y="1016348"/>
            <a:ext cx="8046175" cy="1938992"/>
          </a:xfrm>
          <a:prstGeom prst="rect">
            <a:avLst/>
          </a:prstGeom>
          <a:noFill/>
        </p:spPr>
        <p:txBody>
          <a:bodyPr wrap="square" rtlCol="0">
            <a:spAutoFit/>
          </a:bodyPr>
          <a:lstStyle/>
          <a:p>
            <a:pPr defTabSz="685800" fontAlgn="base">
              <a:spcBef>
                <a:spcPct val="0"/>
              </a:spcBef>
              <a:spcAft>
                <a:spcPct val="0"/>
              </a:spcAft>
              <a:buClrTx/>
            </a:pPr>
            <a:r>
              <a:rPr lang="en-US" sz="2700" kern="1200" dirty="0">
                <a:latin typeface="Calibri" panose="020F0502020204030204" pitchFamily="34" charset="0"/>
                <a:ea typeface="ＭＳ Ｐゴシック" charset="0"/>
                <a:cs typeface="Calibri" panose="020F0502020204030204" pitchFamily="34" charset="0"/>
              </a:rPr>
              <a:t>Given a sequence of token embeddings</a:t>
            </a:r>
            <a:r>
              <a:rPr lang="en-US" sz="2700" kern="1200" dirty="0">
                <a:latin typeface="Times New Roman" charset="0"/>
                <a:ea typeface="ＭＳ Ｐゴシック" charset="0"/>
              </a:rPr>
              <a:t>:</a:t>
            </a:r>
          </a:p>
          <a:p>
            <a:pPr defTabSz="685800" fontAlgn="base">
              <a:spcBef>
                <a:spcPct val="0"/>
              </a:spcBef>
              <a:spcAft>
                <a:spcPct val="0"/>
              </a:spcAft>
              <a:buClrTx/>
            </a:pPr>
            <a:r>
              <a:rPr lang="en-US" sz="3000" kern="1200" dirty="0">
                <a:latin typeface="Times New Roman" charset="0"/>
                <a:ea typeface="ＭＳ Ｐゴシック" charset="0"/>
              </a:rPr>
              <a:t>	</a:t>
            </a:r>
            <a:r>
              <a:rPr lang="en-US" sz="3000" b="1" kern="1200" dirty="0">
                <a:latin typeface="Times New Roman" charset="0"/>
                <a:ea typeface="ＭＳ Ｐゴシック" charset="0"/>
              </a:rPr>
              <a:t>x</a:t>
            </a:r>
            <a:r>
              <a:rPr lang="en-US" sz="3000" kern="1200" baseline="-25000" dirty="0">
                <a:latin typeface="Times New Roman" charset="0"/>
                <a:ea typeface="ＭＳ Ｐゴシック" charset="0"/>
              </a:rPr>
              <a:t>1 </a:t>
            </a:r>
            <a:r>
              <a:rPr lang="en-US" sz="3000" kern="1200" dirty="0">
                <a:latin typeface="Times New Roman" charset="0"/>
                <a:ea typeface="ＭＳ Ｐゴシック" charset="0"/>
              </a:rPr>
              <a:t>   </a:t>
            </a:r>
            <a:r>
              <a:rPr lang="en-US" sz="3000" b="1" kern="1200" dirty="0">
                <a:latin typeface="Times New Roman" charset="0"/>
                <a:ea typeface="ＭＳ Ｐゴシック" charset="0"/>
              </a:rPr>
              <a:t>x</a:t>
            </a:r>
            <a:r>
              <a:rPr lang="en-US" sz="3000" kern="1200" baseline="-25000" dirty="0">
                <a:latin typeface="Times New Roman" charset="0"/>
                <a:ea typeface="ＭＳ Ｐゴシック" charset="0"/>
              </a:rPr>
              <a:t>2   </a:t>
            </a:r>
            <a:r>
              <a:rPr lang="en-US" sz="3000" kern="1200" dirty="0">
                <a:latin typeface="Times New Roman" charset="0"/>
                <a:ea typeface="ＭＳ Ｐゴシック" charset="0"/>
              </a:rPr>
              <a:t> </a:t>
            </a:r>
            <a:r>
              <a:rPr lang="en-US" sz="3000" b="1" kern="1200" dirty="0">
                <a:latin typeface="Times New Roman" charset="0"/>
                <a:ea typeface="ＭＳ Ｐゴシック" charset="0"/>
              </a:rPr>
              <a:t>x</a:t>
            </a:r>
            <a:r>
              <a:rPr lang="en-US" sz="3000" kern="1200" baseline="-25000" dirty="0">
                <a:latin typeface="Times New Roman" charset="0"/>
                <a:ea typeface="ＭＳ Ｐゴシック" charset="0"/>
              </a:rPr>
              <a:t>3</a:t>
            </a:r>
            <a:r>
              <a:rPr lang="en-US" sz="3000" kern="1200" dirty="0">
                <a:latin typeface="Times New Roman" charset="0"/>
                <a:ea typeface="ＭＳ Ｐゴシック" charset="0"/>
              </a:rPr>
              <a:t>   </a:t>
            </a:r>
            <a:r>
              <a:rPr lang="en-US" sz="3000" b="1" kern="1200" dirty="0">
                <a:latin typeface="Times New Roman" charset="0"/>
                <a:ea typeface="ＭＳ Ｐゴシック" charset="0"/>
              </a:rPr>
              <a:t>x</a:t>
            </a:r>
            <a:r>
              <a:rPr lang="en-US" sz="3000" kern="1200" baseline="-25000" dirty="0">
                <a:latin typeface="Times New Roman" charset="0"/>
                <a:ea typeface="ＭＳ Ｐゴシック" charset="0"/>
              </a:rPr>
              <a:t>4</a:t>
            </a:r>
            <a:r>
              <a:rPr lang="en-US" sz="3000" kern="1200" dirty="0">
                <a:latin typeface="Times New Roman" charset="0"/>
                <a:ea typeface="ＭＳ Ｐゴシック" charset="0"/>
              </a:rPr>
              <a:t>   </a:t>
            </a:r>
            <a:r>
              <a:rPr lang="en-US" sz="3000" b="1" kern="1200" dirty="0">
                <a:latin typeface="Times New Roman" charset="0"/>
                <a:ea typeface="ＭＳ Ｐゴシック" charset="0"/>
              </a:rPr>
              <a:t>x</a:t>
            </a:r>
            <a:r>
              <a:rPr lang="en-US" sz="3000" kern="1200" baseline="-25000" dirty="0">
                <a:latin typeface="Times New Roman" charset="0"/>
                <a:ea typeface="ＭＳ Ｐゴシック" charset="0"/>
              </a:rPr>
              <a:t>5</a:t>
            </a:r>
            <a:r>
              <a:rPr lang="en-US" sz="3000" kern="1200" dirty="0">
                <a:latin typeface="Times New Roman" charset="0"/>
                <a:ea typeface="ＭＳ Ｐゴシック" charset="0"/>
              </a:rPr>
              <a:t>   </a:t>
            </a:r>
            <a:r>
              <a:rPr lang="en-US" sz="3000" b="1" kern="1200" dirty="0">
                <a:latin typeface="Times New Roman" charset="0"/>
                <a:ea typeface="ＭＳ Ｐゴシック" charset="0"/>
              </a:rPr>
              <a:t>x</a:t>
            </a:r>
            <a:r>
              <a:rPr lang="en-US" sz="3000" kern="1200" baseline="-25000" dirty="0">
                <a:latin typeface="Times New Roman" charset="0"/>
                <a:ea typeface="ＭＳ Ｐゴシック" charset="0"/>
              </a:rPr>
              <a:t>6</a:t>
            </a:r>
            <a:r>
              <a:rPr lang="en-US" sz="3000" kern="1200" dirty="0">
                <a:latin typeface="Times New Roman" charset="0"/>
                <a:ea typeface="ＭＳ Ｐゴシック" charset="0"/>
              </a:rPr>
              <a:t>   </a:t>
            </a:r>
            <a:r>
              <a:rPr lang="en-US" sz="3000" b="1" kern="1200" dirty="0">
                <a:latin typeface="Times New Roman" charset="0"/>
                <a:ea typeface="ＭＳ Ｐゴシック" charset="0"/>
              </a:rPr>
              <a:t>x</a:t>
            </a:r>
            <a:r>
              <a:rPr lang="en-US" sz="3000" kern="1200" baseline="-25000" dirty="0">
                <a:latin typeface="Times New Roman" charset="0"/>
                <a:ea typeface="ＭＳ Ｐゴシック" charset="0"/>
              </a:rPr>
              <a:t>7</a:t>
            </a:r>
            <a:r>
              <a:rPr lang="en-US" sz="3000" kern="1200" dirty="0">
                <a:latin typeface="Times New Roman" charset="0"/>
                <a:ea typeface="ＭＳ Ｐゴシック" charset="0"/>
              </a:rPr>
              <a:t>   </a:t>
            </a:r>
            <a:r>
              <a:rPr lang="en-US" sz="3000" b="1" kern="1200" dirty="0">
                <a:latin typeface="Times New Roman" charset="0"/>
                <a:ea typeface="ＭＳ Ｐゴシック" charset="0"/>
              </a:rPr>
              <a:t>x</a:t>
            </a:r>
            <a:r>
              <a:rPr lang="en-US" sz="3000" kern="1200" baseline="-25000" dirty="0">
                <a:latin typeface="Times New Roman" charset="0"/>
                <a:ea typeface="ＭＳ Ｐゴシック" charset="0"/>
              </a:rPr>
              <a:t>i</a:t>
            </a:r>
          </a:p>
          <a:p>
            <a:pPr defTabSz="685800" fontAlgn="base">
              <a:spcBef>
                <a:spcPct val="0"/>
              </a:spcBef>
              <a:spcAft>
                <a:spcPct val="0"/>
              </a:spcAft>
              <a:buClrTx/>
            </a:pPr>
            <a:endParaRPr lang="en-US" sz="1350" kern="1200" baseline="-25000" dirty="0">
              <a:latin typeface="Times New Roman" charset="0"/>
              <a:ea typeface="ＭＳ Ｐゴシック" charset="0"/>
            </a:endParaRPr>
          </a:p>
          <a:p>
            <a:pPr defTabSz="685800" fontAlgn="base">
              <a:spcBef>
                <a:spcPct val="0"/>
              </a:spcBef>
              <a:spcAft>
                <a:spcPct val="0"/>
              </a:spcAft>
              <a:buClrTx/>
            </a:pPr>
            <a:r>
              <a:rPr lang="en-US" sz="2700" kern="1200" dirty="0">
                <a:latin typeface="Calibri" panose="020F0502020204030204" pitchFamily="34" charset="0"/>
                <a:ea typeface="ＭＳ Ｐゴシック" charset="0"/>
                <a:cs typeface="Calibri" panose="020F0502020204030204" pitchFamily="34" charset="0"/>
              </a:rPr>
              <a:t>Produce: </a:t>
            </a:r>
            <a:r>
              <a:rPr lang="en-US" sz="2700" b="1" kern="1200" dirty="0">
                <a:latin typeface="Times New Roman" panose="02020603050405020304" pitchFamily="18" charset="0"/>
                <a:ea typeface="ＭＳ Ｐゴシック" charset="0"/>
                <a:cs typeface="Times New Roman" panose="02020603050405020304" pitchFamily="18" charset="0"/>
              </a:rPr>
              <a:t>a</a:t>
            </a:r>
            <a:r>
              <a:rPr lang="en-US" sz="2700" kern="1200" baseline="-25000" dirty="0">
                <a:latin typeface="Times New Roman" panose="02020603050405020304" pitchFamily="18" charset="0"/>
                <a:ea typeface="ＭＳ Ｐゴシック" charset="0"/>
                <a:cs typeface="Times New Roman" panose="02020603050405020304" pitchFamily="18" charset="0"/>
              </a:rPr>
              <a:t>i</a:t>
            </a:r>
            <a:r>
              <a:rPr lang="en-US" sz="2700" kern="1200" dirty="0">
                <a:latin typeface="Calibri" panose="020F0502020204030204" pitchFamily="34" charset="0"/>
                <a:ea typeface="ＭＳ Ｐゴシック" charset="0"/>
                <a:cs typeface="Calibri" panose="020F0502020204030204" pitchFamily="34" charset="0"/>
              </a:rPr>
              <a:t> = a weighted sum of </a:t>
            </a:r>
            <a:r>
              <a:rPr lang="en-US" sz="2700" b="1" kern="1200" dirty="0">
                <a:latin typeface="Times New Roman" panose="02020603050405020304" pitchFamily="18" charset="0"/>
                <a:ea typeface="ＭＳ Ｐゴシック" charset="0"/>
                <a:cs typeface="Times New Roman" panose="02020603050405020304" pitchFamily="18" charset="0"/>
              </a:rPr>
              <a:t>x</a:t>
            </a:r>
            <a:r>
              <a:rPr lang="en-US" sz="2700" kern="1200" baseline="-25000" dirty="0">
                <a:latin typeface="Times New Roman" panose="02020603050405020304" pitchFamily="18" charset="0"/>
                <a:ea typeface="ＭＳ Ｐゴシック" charset="0"/>
                <a:cs typeface="Times New Roman" panose="02020603050405020304" pitchFamily="18" charset="0"/>
              </a:rPr>
              <a:t>1</a:t>
            </a:r>
            <a:r>
              <a:rPr lang="en-US" sz="2700" kern="1200" dirty="0">
                <a:latin typeface="Calibri" panose="020F0502020204030204" pitchFamily="34" charset="0"/>
                <a:ea typeface="ＭＳ Ｐゴシック" charset="0"/>
                <a:cs typeface="Calibri" panose="020F0502020204030204" pitchFamily="34" charset="0"/>
              </a:rPr>
              <a:t> through </a:t>
            </a:r>
            <a:r>
              <a:rPr lang="en-US" sz="2700" b="1" kern="1200" dirty="0">
                <a:latin typeface="Times New Roman" panose="02020603050405020304" pitchFamily="18" charset="0"/>
                <a:ea typeface="ＭＳ Ｐゴシック" charset="0"/>
                <a:cs typeface="Times New Roman" panose="02020603050405020304" pitchFamily="18" charset="0"/>
              </a:rPr>
              <a:t>x</a:t>
            </a:r>
            <a:r>
              <a:rPr lang="en-US" sz="2700" kern="1200" baseline="-25000" dirty="0">
                <a:latin typeface="Times New Roman" panose="02020603050405020304" pitchFamily="18" charset="0"/>
                <a:ea typeface="ＭＳ Ｐゴシック" charset="0"/>
                <a:cs typeface="Times New Roman" panose="02020603050405020304" pitchFamily="18" charset="0"/>
              </a:rPr>
              <a:t>7 </a:t>
            </a:r>
            <a:r>
              <a:rPr lang="en-US" sz="2700" kern="1200" dirty="0">
                <a:latin typeface="Times New Roman" panose="02020603050405020304" pitchFamily="18" charset="0"/>
                <a:ea typeface="ＭＳ Ｐゴシック" charset="0"/>
                <a:cs typeface="Times New Roman" panose="02020603050405020304" pitchFamily="18" charset="0"/>
              </a:rPr>
              <a:t>(and </a:t>
            </a:r>
            <a:r>
              <a:rPr lang="en-US" sz="2700" b="1" kern="1200" dirty="0">
                <a:latin typeface="Times New Roman" panose="02020603050405020304" pitchFamily="18" charset="0"/>
                <a:ea typeface="ＭＳ Ｐゴシック" charset="0"/>
                <a:cs typeface="Times New Roman" panose="02020603050405020304" pitchFamily="18" charset="0"/>
              </a:rPr>
              <a:t>x</a:t>
            </a:r>
            <a:r>
              <a:rPr lang="en-US" sz="2700" kern="1200" baseline="-25000" dirty="0">
                <a:latin typeface="Times New Roman" panose="02020603050405020304" pitchFamily="18" charset="0"/>
                <a:ea typeface="ＭＳ Ｐゴシック" charset="0"/>
                <a:cs typeface="Times New Roman" panose="02020603050405020304" pitchFamily="18" charset="0"/>
              </a:rPr>
              <a:t>i</a:t>
            </a:r>
            <a:r>
              <a:rPr lang="en-US" sz="2700" kern="1200" dirty="0">
                <a:latin typeface="Times New Roman" panose="02020603050405020304" pitchFamily="18" charset="0"/>
                <a:ea typeface="ＭＳ Ｐゴシック" charset="0"/>
                <a:cs typeface="Times New Roman" panose="02020603050405020304" pitchFamily="18" charset="0"/>
              </a:rPr>
              <a:t>)</a:t>
            </a:r>
          </a:p>
          <a:p>
            <a:pPr defTabSz="685800" fontAlgn="base">
              <a:spcBef>
                <a:spcPct val="0"/>
              </a:spcBef>
              <a:spcAft>
                <a:spcPct val="0"/>
              </a:spcAft>
              <a:buClrTx/>
            </a:pPr>
            <a:r>
              <a:rPr lang="en-US" sz="2700" kern="1200" dirty="0">
                <a:latin typeface="Calibri" panose="020F0502020204030204" pitchFamily="34" charset="0"/>
                <a:ea typeface="ＭＳ Ｐゴシック" charset="0"/>
                <a:cs typeface="Calibri" panose="020F0502020204030204" pitchFamily="34" charset="0"/>
              </a:rPr>
              <a:t>Weighted by their similarity to </a:t>
            </a:r>
            <a:r>
              <a:rPr lang="en-US" sz="2700" b="1" kern="1200" dirty="0">
                <a:latin typeface="Times New Roman" panose="02020603050405020304" pitchFamily="18" charset="0"/>
                <a:ea typeface="ＭＳ Ｐゴシック" charset="0"/>
                <a:cs typeface="Times New Roman" panose="02020603050405020304" pitchFamily="18" charset="0"/>
              </a:rPr>
              <a:t>x</a:t>
            </a:r>
            <a:r>
              <a:rPr lang="en-US" sz="2700" kern="1200" baseline="-25000" dirty="0">
                <a:latin typeface="Times New Roman" panose="02020603050405020304" pitchFamily="18" charset="0"/>
                <a:ea typeface="ＭＳ Ｐゴシック" charset="0"/>
                <a:cs typeface="Times New Roman" panose="02020603050405020304" pitchFamily="18" charset="0"/>
              </a:rPr>
              <a:t>i</a:t>
            </a:r>
          </a:p>
        </p:txBody>
      </p:sp>
      <p:pic>
        <p:nvPicPr>
          <p:cNvPr id="3" name="Picture 2">
            <a:extLst>
              <a:ext uri="{FF2B5EF4-FFF2-40B4-BE49-F238E27FC236}">
                <a16:creationId xmlns:a16="http://schemas.microsoft.com/office/drawing/2014/main" id="{F7F8542F-63D6-7265-0CC0-A8F6F8D359D9}"/>
              </a:ext>
            </a:extLst>
          </p:cNvPr>
          <p:cNvPicPr>
            <a:picLocks noChangeAspect="1"/>
          </p:cNvPicPr>
          <p:nvPr/>
        </p:nvPicPr>
        <p:blipFill>
          <a:blip r:embed="rId3"/>
          <a:stretch>
            <a:fillRect/>
          </a:stretch>
        </p:blipFill>
        <p:spPr>
          <a:xfrm>
            <a:off x="1600200" y="3174590"/>
            <a:ext cx="3600450" cy="425860"/>
          </a:xfrm>
          <a:prstGeom prst="rect">
            <a:avLst/>
          </a:prstGeom>
        </p:spPr>
      </p:pic>
      <p:pic>
        <p:nvPicPr>
          <p:cNvPr id="4" name="Picture 3">
            <a:extLst>
              <a:ext uri="{FF2B5EF4-FFF2-40B4-BE49-F238E27FC236}">
                <a16:creationId xmlns:a16="http://schemas.microsoft.com/office/drawing/2014/main" id="{7555204F-BCDD-C38A-748D-5C44407476CD}"/>
              </a:ext>
            </a:extLst>
          </p:cNvPr>
          <p:cNvPicPr>
            <a:picLocks noChangeAspect="1"/>
          </p:cNvPicPr>
          <p:nvPr/>
        </p:nvPicPr>
        <p:blipFill>
          <a:blip r:embed="rId4"/>
          <a:stretch>
            <a:fillRect/>
          </a:stretch>
        </p:blipFill>
        <p:spPr>
          <a:xfrm>
            <a:off x="1485901" y="3768709"/>
            <a:ext cx="5228729" cy="460391"/>
          </a:xfrm>
          <a:prstGeom prst="rect">
            <a:avLst/>
          </a:prstGeom>
        </p:spPr>
      </p:pic>
      <p:pic>
        <p:nvPicPr>
          <p:cNvPr id="5" name="Picture 4">
            <a:extLst>
              <a:ext uri="{FF2B5EF4-FFF2-40B4-BE49-F238E27FC236}">
                <a16:creationId xmlns:a16="http://schemas.microsoft.com/office/drawing/2014/main" id="{7A3834E9-6F14-346C-A68D-DAAA16BD9399}"/>
              </a:ext>
            </a:extLst>
          </p:cNvPr>
          <p:cNvPicPr>
            <a:picLocks noChangeAspect="1"/>
          </p:cNvPicPr>
          <p:nvPr/>
        </p:nvPicPr>
        <p:blipFill>
          <a:blip r:embed="rId5"/>
          <a:stretch>
            <a:fillRect/>
          </a:stretch>
        </p:blipFill>
        <p:spPr>
          <a:xfrm>
            <a:off x="1485900" y="4239868"/>
            <a:ext cx="2286000" cy="960782"/>
          </a:xfrm>
          <a:prstGeom prst="rect">
            <a:avLst/>
          </a:prstGeom>
        </p:spPr>
      </p:pic>
    </p:spTree>
    <p:extLst>
      <p:ext uri="{BB962C8B-B14F-4D97-AF65-F5344CB8AC3E}">
        <p14:creationId xmlns:p14="http://schemas.microsoft.com/office/powerpoint/2010/main" val="41606943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00050" y="-77821"/>
            <a:ext cx="7543800" cy="680397"/>
          </a:xfrm>
        </p:spPr>
        <p:txBody>
          <a:bodyPr>
            <a:normAutofit/>
          </a:bodyPr>
          <a:lstStyle/>
          <a:p>
            <a:r>
              <a:rPr lang="en-US" dirty="0"/>
              <a:t>Intuition of attention: </a:t>
            </a:r>
          </a:p>
        </p:txBody>
      </p:sp>
      <p:sp>
        <p:nvSpPr>
          <p:cNvPr id="20483" name="Rectangle 3"/>
          <p:cNvSpPr>
            <a:spLocks noGrp="1" noChangeArrowheads="1"/>
          </p:cNvSpPr>
          <p:nvPr>
            <p:ph idx="1"/>
          </p:nvPr>
        </p:nvSpPr>
        <p:spPr>
          <a:xfrm>
            <a:off x="1828800" y="1543050"/>
            <a:ext cx="6629400" cy="3429000"/>
          </a:xfrm>
        </p:spPr>
        <p:txBody>
          <a:bodyPr>
            <a:normAutofit/>
          </a:bodyPr>
          <a:lstStyle/>
          <a:p>
            <a:pPr marL="0" indent="0"/>
            <a:r>
              <a:rPr lang="en-US" sz="2400" dirty="0"/>
              <a:t>test</a:t>
            </a:r>
          </a:p>
        </p:txBody>
      </p:sp>
      <p:sp>
        <p:nvSpPr>
          <p:cNvPr id="2" name="TextBox 1">
            <a:extLst>
              <a:ext uri="{FF2B5EF4-FFF2-40B4-BE49-F238E27FC236}">
                <a16:creationId xmlns:a16="http://schemas.microsoft.com/office/drawing/2014/main" id="{24F4189B-5DAE-9E70-083C-CED684D21A2D}"/>
              </a:ext>
            </a:extLst>
          </p:cNvPr>
          <p:cNvSpPr txBox="1"/>
          <p:nvPr/>
        </p:nvSpPr>
        <p:spPr>
          <a:xfrm>
            <a:off x="2848548" y="4647769"/>
            <a:ext cx="3732112" cy="461665"/>
          </a:xfrm>
          <a:prstGeom prst="rect">
            <a:avLst/>
          </a:prstGeom>
          <a:noFill/>
        </p:spPr>
        <p:txBody>
          <a:bodyPr wrap="none" rtlCol="0">
            <a:spAutoFit/>
          </a:bodyPr>
          <a:lstStyle/>
          <a:p>
            <a:pPr defTabSz="685800" fontAlgn="base">
              <a:spcBef>
                <a:spcPct val="0"/>
              </a:spcBef>
              <a:spcAft>
                <a:spcPct val="0"/>
              </a:spcAft>
              <a:buClrTx/>
            </a:pPr>
            <a:r>
              <a:rPr lang="en-US" sz="2400" b="1" kern="1200" dirty="0">
                <a:latin typeface="Times New Roman" charset="0"/>
                <a:ea typeface="ＭＳ Ｐゴシック" charset="0"/>
              </a:rPr>
              <a:t>x1  x2  x3  x4  x5  x6  x7   xi</a:t>
            </a:r>
          </a:p>
        </p:txBody>
      </p:sp>
      <p:pic>
        <p:nvPicPr>
          <p:cNvPr id="4" name="Picture 3">
            <a:extLst>
              <a:ext uri="{FF2B5EF4-FFF2-40B4-BE49-F238E27FC236}">
                <a16:creationId xmlns:a16="http://schemas.microsoft.com/office/drawing/2014/main" id="{FF172704-831A-EED0-441A-C4EAE2779171}"/>
              </a:ext>
            </a:extLst>
          </p:cNvPr>
          <p:cNvPicPr>
            <a:picLocks noChangeAspect="1"/>
          </p:cNvPicPr>
          <p:nvPr/>
        </p:nvPicPr>
        <p:blipFill>
          <a:blip r:embed="rId3"/>
          <a:srcRect/>
          <a:stretch/>
        </p:blipFill>
        <p:spPr>
          <a:xfrm>
            <a:off x="1371600" y="573112"/>
            <a:ext cx="6457950" cy="3985205"/>
          </a:xfrm>
          <a:prstGeom prst="rect">
            <a:avLst/>
          </a:prstGeom>
        </p:spPr>
      </p:pic>
    </p:spTree>
    <p:extLst>
      <p:ext uri="{BB962C8B-B14F-4D97-AF65-F5344CB8AC3E}">
        <p14:creationId xmlns:p14="http://schemas.microsoft.com/office/powerpoint/2010/main" val="29785272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2400" dirty="0">
                <a:latin typeface="Calibri" panose="020F0502020204030204" pitchFamily="34" charset="0"/>
                <a:cs typeface="Calibri" panose="020F0502020204030204" pitchFamily="34" charset="0"/>
              </a:rPr>
              <a:t>High-level idea: instead of using vectors (like x</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and x</a:t>
            </a:r>
            <a:r>
              <a:rPr lang="en-US" sz="2400" baseline="-25000" dirty="0">
                <a:latin typeface="Calibri" panose="020F0502020204030204" pitchFamily="34" charset="0"/>
                <a:cs typeface="Calibri" panose="020F0502020204030204" pitchFamily="34" charset="0"/>
              </a:rPr>
              <a:t>4</a:t>
            </a:r>
            <a:r>
              <a:rPr lang="en-US" sz="2400" dirty="0">
                <a:latin typeface="Calibri" panose="020F0502020204030204" pitchFamily="34" charset="0"/>
                <a:cs typeface="Calibri" panose="020F0502020204030204" pitchFamily="34" charset="0"/>
              </a:rPr>
              <a:t>) directly, we'll represent 3 separate roles each vector</a:t>
            </a:r>
            <a:r>
              <a:rPr lang="en-US" sz="2400" b="1" dirty="0">
                <a:latin typeface="Calibri" panose="020F0502020204030204" pitchFamily="34" charset="0"/>
                <a:cs typeface="Calibri" panose="020F0502020204030204" pitchFamily="34" charset="0"/>
              </a:rPr>
              <a:t> x</a:t>
            </a:r>
            <a:r>
              <a:rPr lang="en-US" sz="2400" baseline="-25000" dirty="0">
                <a:latin typeface="Calibri" panose="020F0502020204030204" pitchFamily="34" charset="0"/>
                <a:cs typeface="Calibri" panose="020F0502020204030204" pitchFamily="34" charset="0"/>
              </a:rPr>
              <a:t>i</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plays:</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query</a:t>
            </a:r>
            <a:r>
              <a:rPr lang="en-US" sz="2400" dirty="0">
                <a:latin typeface="Calibri" panose="020F0502020204030204" pitchFamily="34" charset="0"/>
                <a:cs typeface="Calibri" panose="020F0502020204030204" pitchFamily="34" charset="0"/>
              </a:rPr>
              <a:t>: As </a:t>
            </a:r>
            <a:r>
              <a:rPr lang="en-US" sz="2400" i="1" dirty="0">
                <a:latin typeface="Calibri" panose="020F0502020204030204" pitchFamily="34" charset="0"/>
                <a:cs typeface="Calibri" panose="020F0502020204030204" pitchFamily="34" charset="0"/>
              </a:rPr>
              <a:t>the current element </a:t>
            </a:r>
            <a:r>
              <a:rPr lang="en-US" sz="2400" dirty="0">
                <a:latin typeface="Calibri" panose="020F0502020204030204" pitchFamily="34" charset="0"/>
                <a:cs typeface="Calibri" panose="020F0502020204030204" pitchFamily="34" charset="0"/>
              </a:rPr>
              <a:t>being compared to the preceding inputs. </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key</a:t>
            </a:r>
            <a:r>
              <a:rPr lang="en-US" sz="2400" dirty="0">
                <a:latin typeface="Calibri" panose="020F0502020204030204" pitchFamily="34" charset="0"/>
                <a:cs typeface="Calibri" panose="020F0502020204030204" pitchFamily="34" charset="0"/>
              </a:rPr>
              <a:t>: as </a:t>
            </a:r>
            <a:r>
              <a:rPr lang="en-US" sz="2400" i="1" dirty="0">
                <a:latin typeface="Calibri" panose="020F0502020204030204" pitchFamily="34" charset="0"/>
                <a:cs typeface="Calibri" panose="020F0502020204030204" pitchFamily="34" charset="0"/>
              </a:rPr>
              <a:t>a preceding input </a:t>
            </a:r>
            <a:r>
              <a:rPr lang="en-US" sz="2400" dirty="0">
                <a:latin typeface="Calibri" panose="020F0502020204030204" pitchFamily="34" charset="0"/>
                <a:cs typeface="Calibri" panose="020F0502020204030204" pitchFamily="34" charset="0"/>
              </a:rPr>
              <a:t>that is being compared to the current element to determine a similarity</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value</a:t>
            </a:r>
            <a:r>
              <a:rPr lang="en-US" sz="2400" dirty="0">
                <a:latin typeface="Calibri" panose="020F0502020204030204" pitchFamily="34" charset="0"/>
                <a:cs typeface="Calibri" panose="020F0502020204030204" pitchFamily="34" charset="0"/>
              </a:rPr>
              <a:t>: a value of a preceding element that gets weighted and summed </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270183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2400" dirty="0">
                <a:latin typeface="Calibri" panose="020F0502020204030204" pitchFamily="34" charset="0"/>
                <a:cs typeface="Calibri" panose="020F0502020204030204" pitchFamily="34" charset="0"/>
              </a:rPr>
              <a:t>We'll use matrices to project each vector</a:t>
            </a:r>
            <a:r>
              <a:rPr lang="en-US" sz="2400" b="1" dirty="0">
                <a:latin typeface="Calibri" panose="020F0502020204030204" pitchFamily="34" charset="0"/>
                <a:cs typeface="Calibri" panose="020F0502020204030204" pitchFamily="34" charset="0"/>
              </a:rPr>
              <a:t> x</a:t>
            </a:r>
            <a:r>
              <a:rPr lang="en-US" sz="2400" baseline="-25000" dirty="0">
                <a:latin typeface="Calibri" panose="020F0502020204030204" pitchFamily="34" charset="0"/>
                <a:cs typeface="Calibri" panose="020F0502020204030204" pitchFamily="34" charset="0"/>
              </a:rPr>
              <a:t>i</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into a representation of its role as query, key, value:</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query</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W</a:t>
            </a:r>
            <a:r>
              <a:rPr lang="en-US" sz="2400" b="1" baseline="30000" dirty="0">
                <a:latin typeface="Calibri" panose="020F0502020204030204" pitchFamily="34" charset="0"/>
                <a:cs typeface="Calibri" panose="020F0502020204030204" pitchFamily="34" charset="0"/>
              </a:rPr>
              <a:t>Q</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key</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W</a:t>
            </a:r>
            <a:r>
              <a:rPr lang="en-US" sz="2400" b="1" baseline="30000" dirty="0">
                <a:latin typeface="Calibri" panose="020F0502020204030204" pitchFamily="34" charset="0"/>
                <a:cs typeface="Calibri" panose="020F0502020204030204" pitchFamily="34" charset="0"/>
              </a:rPr>
              <a:t>K</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value</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W</a:t>
            </a:r>
            <a:r>
              <a:rPr lang="en-US" sz="2400" b="1" baseline="30000" dirty="0">
                <a:latin typeface="Calibri" panose="020F0502020204030204" pitchFamily="34" charset="0"/>
                <a:cs typeface="Calibri" panose="020F0502020204030204" pitchFamily="34" charset="0"/>
              </a:rPr>
              <a:t>V</a:t>
            </a:r>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1238328" y="3639088"/>
            <a:ext cx="7128432" cy="608525"/>
          </a:xfrm>
          <a:prstGeom prst="rect">
            <a:avLst/>
          </a:prstGeom>
        </p:spPr>
      </p:pic>
    </p:spTree>
    <p:extLst>
      <p:ext uri="{BB962C8B-B14F-4D97-AF65-F5344CB8AC3E}">
        <p14:creationId xmlns:p14="http://schemas.microsoft.com/office/powerpoint/2010/main" val="347034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a:xfrm>
            <a:off x="822964" y="1200150"/>
            <a:ext cx="7765362" cy="3429000"/>
          </a:xfrm>
        </p:spPr>
        <p:txBody>
          <a:bodyPr>
            <a:normAutofit fontScale="92500" lnSpcReduction="10000"/>
          </a:bodyPr>
          <a:lstStyle/>
          <a:p>
            <a:r>
              <a:rPr lang="en-US" sz="2700" dirty="0">
                <a:latin typeface="Calibri" panose="020F0502020204030204" pitchFamily="34" charset="0"/>
                <a:cs typeface="Calibri" panose="020F0502020204030204" pitchFamily="34" charset="0"/>
              </a:rPr>
              <a:t>Given these 3 representation of </a:t>
            </a:r>
            <a:r>
              <a:rPr lang="en-US" sz="2700" b="1" dirty="0">
                <a:latin typeface="Calibri" panose="020F0502020204030204" pitchFamily="34" charset="0"/>
                <a:cs typeface="Calibri" panose="020F0502020204030204" pitchFamily="34" charset="0"/>
              </a:rPr>
              <a:t>x</a:t>
            </a:r>
            <a:r>
              <a:rPr lang="en-US" sz="2700" baseline="-25000" dirty="0">
                <a:latin typeface="Calibri" panose="020F0502020204030204" pitchFamily="34" charset="0"/>
                <a:cs typeface="Calibri" panose="020F0502020204030204" pitchFamily="34" charset="0"/>
              </a:rPr>
              <a:t>i</a:t>
            </a:r>
          </a:p>
          <a:p>
            <a:endParaRPr lang="en-US" sz="2700" baseline="-25000" dirty="0">
              <a:latin typeface="Calibri" panose="020F0502020204030204" pitchFamily="34" charset="0"/>
              <a:cs typeface="Calibri" panose="020F0502020204030204" pitchFamily="34" charset="0"/>
            </a:endParaRPr>
          </a:p>
          <a:p>
            <a:endParaRPr lang="en-US" sz="2700" baseline="-250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To compute  similarity of current element </a:t>
            </a:r>
            <a:r>
              <a:rPr lang="en-US" sz="2700" b="1" dirty="0">
                <a:latin typeface="Calibri" panose="020F0502020204030204" pitchFamily="34" charset="0"/>
                <a:cs typeface="Calibri" panose="020F0502020204030204" pitchFamily="34" charset="0"/>
              </a:rPr>
              <a:t>x</a:t>
            </a:r>
            <a:r>
              <a:rPr lang="en-US" sz="2700" baseline="-25000" dirty="0">
                <a:latin typeface="Calibri" panose="020F0502020204030204" pitchFamily="34" charset="0"/>
                <a:cs typeface="Calibri" panose="020F0502020204030204" pitchFamily="34" charset="0"/>
              </a:rPr>
              <a:t>i </a:t>
            </a:r>
            <a:r>
              <a:rPr lang="en-US" sz="2700" dirty="0">
                <a:latin typeface="Calibri" panose="020F0502020204030204" pitchFamily="34" charset="0"/>
                <a:cs typeface="Calibri" panose="020F0502020204030204" pitchFamily="34" charset="0"/>
              </a:rPr>
              <a:t>with some prior element </a:t>
            </a:r>
            <a:r>
              <a:rPr lang="en-US" sz="2700" b="1" dirty="0" err="1">
                <a:latin typeface="Calibri" panose="020F0502020204030204" pitchFamily="34" charset="0"/>
                <a:cs typeface="Calibri" panose="020F0502020204030204" pitchFamily="34" charset="0"/>
              </a:rPr>
              <a:t>x</a:t>
            </a:r>
            <a:r>
              <a:rPr lang="en-US" sz="2700" baseline="-25000" dirty="0" err="1">
                <a:latin typeface="Calibri" panose="020F0502020204030204" pitchFamily="34" charset="0"/>
                <a:cs typeface="Calibri" panose="020F0502020204030204" pitchFamily="34" charset="0"/>
              </a:rPr>
              <a:t>j</a:t>
            </a:r>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We’ll use dot product between  </a:t>
            </a:r>
            <a:r>
              <a:rPr lang="en-US" sz="2700" b="1" dirty="0">
                <a:latin typeface="Calibri" panose="020F0502020204030204" pitchFamily="34" charset="0"/>
                <a:cs typeface="Calibri" panose="020F0502020204030204" pitchFamily="34" charset="0"/>
              </a:rPr>
              <a:t>q</a:t>
            </a:r>
            <a:r>
              <a:rPr lang="en-US" sz="2700" baseline="-25000" dirty="0">
                <a:latin typeface="Calibri" panose="020F0502020204030204" pitchFamily="34" charset="0"/>
                <a:cs typeface="Calibri" panose="020F0502020204030204" pitchFamily="34" charset="0"/>
              </a:rPr>
              <a:t>i</a:t>
            </a:r>
            <a:r>
              <a:rPr lang="en-US" sz="2700" i="1" dirty="0">
                <a:latin typeface="Calibri" panose="020F0502020204030204" pitchFamily="34" charset="0"/>
                <a:cs typeface="Calibri" panose="020F0502020204030204" pitchFamily="34" charset="0"/>
              </a:rPr>
              <a:t> </a:t>
            </a:r>
            <a:r>
              <a:rPr lang="en-US" sz="2700" dirty="0">
                <a:latin typeface="Calibri" panose="020F0502020204030204" pitchFamily="34" charset="0"/>
                <a:cs typeface="Calibri" panose="020F0502020204030204" pitchFamily="34" charset="0"/>
              </a:rPr>
              <a:t>and </a:t>
            </a:r>
            <a:r>
              <a:rPr lang="en-US" sz="2700" b="1" dirty="0" err="1">
                <a:latin typeface="Calibri" panose="020F0502020204030204" pitchFamily="34" charset="0"/>
                <a:cs typeface="Calibri" panose="020F0502020204030204" pitchFamily="34" charset="0"/>
              </a:rPr>
              <a:t>k</a:t>
            </a:r>
            <a:r>
              <a:rPr lang="en-US" sz="2700" baseline="-25000" dirty="0" err="1">
                <a:latin typeface="Calibri" panose="020F0502020204030204" pitchFamily="34" charset="0"/>
                <a:cs typeface="Calibri" panose="020F0502020204030204" pitchFamily="34" charset="0"/>
              </a:rPr>
              <a:t>j</a:t>
            </a:r>
            <a:r>
              <a:rPr lang="en-US" sz="2700" dirty="0">
                <a:latin typeface="Calibri" panose="020F0502020204030204" pitchFamily="34" charset="0"/>
                <a:cs typeface="Calibri" panose="020F0502020204030204" pitchFamily="34" charset="0"/>
              </a:rPr>
              <a:t>. </a:t>
            </a:r>
          </a:p>
          <a:p>
            <a:r>
              <a:rPr lang="en-US" sz="2700" dirty="0">
                <a:latin typeface="Calibri" panose="020F0502020204030204" pitchFamily="34" charset="0"/>
                <a:cs typeface="Calibri" panose="020F0502020204030204" pitchFamily="34" charset="0"/>
              </a:rPr>
              <a:t>This will give us attention “</a:t>
            </a:r>
            <a:r>
              <a:rPr lang="el-GR" sz="2700" dirty="0">
                <a:latin typeface="Calibri" panose="020F0502020204030204" pitchFamily="34" charset="0"/>
                <a:cs typeface="Calibri" panose="020F0502020204030204" pitchFamily="34" charset="0"/>
              </a:rPr>
              <a:t>α</a:t>
            </a:r>
            <a:r>
              <a:rPr lang="en-US" sz="2700" baseline="-25000" dirty="0" err="1">
                <a:latin typeface="Calibri" panose="020F0502020204030204" pitchFamily="34" charset="0"/>
                <a:cs typeface="Calibri" panose="020F0502020204030204" pitchFamily="34" charset="0"/>
              </a:rPr>
              <a:t>ij</a:t>
            </a:r>
            <a:r>
              <a:rPr lang="en-US" sz="2700" dirty="0">
                <a:latin typeface="Calibri" panose="020F0502020204030204" pitchFamily="34" charset="0"/>
                <a:cs typeface="Calibri" panose="020F0502020204030204" pitchFamily="34" charset="0"/>
              </a:rPr>
              <a:t>” and using this we calculate  </a:t>
            </a:r>
            <a:r>
              <a:rPr lang="en-US" sz="2700" b="1" dirty="0" err="1">
                <a:latin typeface="Calibri" panose="020F0502020204030204" pitchFamily="34" charset="0"/>
                <a:cs typeface="Calibri" panose="020F0502020204030204" pitchFamily="34" charset="0"/>
              </a:rPr>
              <a:t>v</a:t>
            </a:r>
            <a:r>
              <a:rPr lang="en-US" sz="2700" baseline="-25000" dirty="0" err="1">
                <a:latin typeface="Calibri" panose="020F0502020204030204" pitchFamily="34" charset="0"/>
                <a:cs typeface="Calibri" panose="020F0502020204030204" pitchFamily="34" charset="0"/>
              </a:rPr>
              <a:t>j</a:t>
            </a:r>
            <a:endParaRPr lang="en-US" sz="2700" dirty="0">
              <a:latin typeface="Calibri" panose="020F0502020204030204" pitchFamily="34" charset="0"/>
              <a:cs typeface="Calibri" panose="020F0502020204030204" pitchFamily="34" charset="0"/>
            </a:endParaRPr>
          </a:p>
          <a:p>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And instead of summing up </a:t>
            </a:r>
            <a:r>
              <a:rPr lang="en-US" sz="2700" b="1" dirty="0" err="1">
                <a:latin typeface="Calibri" panose="020F0502020204030204" pitchFamily="34" charset="0"/>
                <a:cs typeface="Calibri" panose="020F0502020204030204" pitchFamily="34" charset="0"/>
              </a:rPr>
              <a:t>x</a:t>
            </a:r>
            <a:r>
              <a:rPr lang="en-US" sz="2700" baseline="-25000" dirty="0" err="1">
                <a:latin typeface="Calibri" panose="020F0502020204030204" pitchFamily="34" charset="0"/>
                <a:cs typeface="Calibri" panose="020F0502020204030204" pitchFamily="34" charset="0"/>
              </a:rPr>
              <a:t>j</a:t>
            </a:r>
            <a:r>
              <a:rPr lang="en-US" sz="2700" dirty="0">
                <a:latin typeface="Calibri" panose="020F0502020204030204" pitchFamily="34" charset="0"/>
                <a:cs typeface="Calibri" panose="020F0502020204030204" pitchFamily="34" charset="0"/>
              </a:rPr>
              <a:t> ,  we'll sum up </a:t>
            </a:r>
            <a:r>
              <a:rPr lang="en-US" sz="2700" b="1" dirty="0" err="1">
                <a:latin typeface="Calibri" panose="020F0502020204030204" pitchFamily="34" charset="0"/>
                <a:cs typeface="Calibri" panose="020F0502020204030204" pitchFamily="34" charset="0"/>
              </a:rPr>
              <a:t>v</a:t>
            </a:r>
            <a:r>
              <a:rPr lang="en-US" sz="2700" baseline="-25000" dirty="0" err="1">
                <a:latin typeface="Calibri" panose="020F0502020204030204" pitchFamily="34" charset="0"/>
                <a:cs typeface="Calibri" panose="020F0502020204030204" pitchFamily="34" charset="0"/>
              </a:rPr>
              <a:t>j</a:t>
            </a:r>
            <a:endParaRPr lang="en-US" sz="2700" dirty="0">
              <a:latin typeface="Calibri" panose="020F0502020204030204" pitchFamily="34" charset="0"/>
              <a:cs typeface="Calibri" panose="020F0502020204030204" pitchFamily="34" charset="0"/>
            </a:endParaRPr>
          </a:p>
          <a:p>
            <a:endParaRPr lang="en-US" sz="2700" dirty="0">
              <a:latin typeface="Calibri" panose="020F0502020204030204" pitchFamily="34" charset="0"/>
              <a:cs typeface="Calibri" panose="020F0502020204030204" pitchFamily="34" charset="0"/>
            </a:endParaRPr>
          </a:p>
          <a:p>
            <a:endParaRPr lang="en-US" sz="2400" baseline="-25000" dirty="0">
              <a:latin typeface="Calibri" panose="020F0502020204030204" pitchFamily="34" charset="0"/>
              <a:cs typeface="Calibri" panose="020F0502020204030204" pitchFamily="34" charset="0"/>
            </a:endParaRPr>
          </a:p>
          <a:p>
            <a:endParaRPr lang="en-US" sz="2400" baseline="-25000" dirty="0">
              <a:latin typeface="Calibri" panose="020F0502020204030204" pitchFamily="34" charset="0"/>
              <a:cs typeface="Calibri" panose="020F0502020204030204" pitchFamily="34" charset="0"/>
            </a:endParaRPr>
          </a:p>
          <a:p>
            <a:endParaRPr lang="en-US" sz="2400" baseline="-250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2329176" y="1657350"/>
            <a:ext cx="5985510" cy="510958"/>
          </a:xfrm>
          <a:prstGeom prst="rect">
            <a:avLst/>
          </a:prstGeom>
        </p:spPr>
      </p:pic>
    </p:spTree>
    <p:extLst>
      <p:ext uri="{BB962C8B-B14F-4D97-AF65-F5344CB8AC3E}">
        <p14:creationId xmlns:p14="http://schemas.microsoft.com/office/powerpoint/2010/main" val="28795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5C54-4103-F2B0-C737-9F4478F0B926}"/>
              </a:ext>
            </a:extLst>
          </p:cNvPr>
          <p:cNvSpPr>
            <a:spLocks noGrp="1"/>
          </p:cNvSpPr>
          <p:nvPr>
            <p:ph type="title"/>
          </p:nvPr>
        </p:nvSpPr>
        <p:spPr/>
        <p:txBody>
          <a:bodyPr/>
          <a:lstStyle/>
          <a:p>
            <a:r>
              <a:rPr lang="en-US" dirty="0"/>
              <a:t>Final equations for one attention head</a:t>
            </a:r>
          </a:p>
        </p:txBody>
      </p:sp>
      <p:pic>
        <p:nvPicPr>
          <p:cNvPr id="4" name="Picture 3">
            <a:extLst>
              <a:ext uri="{FF2B5EF4-FFF2-40B4-BE49-F238E27FC236}">
                <a16:creationId xmlns:a16="http://schemas.microsoft.com/office/drawing/2014/main" id="{8B3CB04E-EADD-9E05-12F5-19D6076E5530}"/>
              </a:ext>
            </a:extLst>
          </p:cNvPr>
          <p:cNvPicPr>
            <a:picLocks noChangeAspect="1"/>
          </p:cNvPicPr>
          <p:nvPr/>
        </p:nvPicPr>
        <p:blipFill>
          <a:blip r:embed="rId3"/>
          <a:stretch>
            <a:fillRect/>
          </a:stretch>
        </p:blipFill>
        <p:spPr>
          <a:xfrm>
            <a:off x="443262" y="1314450"/>
            <a:ext cx="8196146" cy="3200400"/>
          </a:xfrm>
          <a:prstGeom prst="rect">
            <a:avLst/>
          </a:prstGeom>
        </p:spPr>
      </p:pic>
    </p:spTree>
    <p:extLst>
      <p:ext uri="{BB962C8B-B14F-4D97-AF65-F5344CB8AC3E}">
        <p14:creationId xmlns:p14="http://schemas.microsoft.com/office/powerpoint/2010/main" val="4181134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53DB-20D6-FAC8-64C7-0844D7DC73E0}"/>
              </a:ext>
            </a:extLst>
          </p:cNvPr>
          <p:cNvSpPr>
            <a:spLocks noGrp="1"/>
          </p:cNvSpPr>
          <p:nvPr>
            <p:ph type="title"/>
          </p:nvPr>
        </p:nvSpPr>
        <p:spPr>
          <a:xfrm>
            <a:off x="457200" y="119702"/>
            <a:ext cx="8572500" cy="680397"/>
          </a:xfrm>
        </p:spPr>
        <p:txBody>
          <a:bodyPr>
            <a:noAutofit/>
          </a:bodyPr>
          <a:lstStyle/>
          <a:p>
            <a:r>
              <a:rPr lang="en-US" sz="3000" dirty="0"/>
              <a:t>Calculating the value of a3</a:t>
            </a:r>
          </a:p>
        </p:txBody>
      </p:sp>
      <p:pic>
        <p:nvPicPr>
          <p:cNvPr id="5" name="Content Placeholder 4">
            <a:extLst>
              <a:ext uri="{FF2B5EF4-FFF2-40B4-BE49-F238E27FC236}">
                <a16:creationId xmlns:a16="http://schemas.microsoft.com/office/drawing/2014/main" id="{4FC81E58-587A-E6BC-1156-620113C46B7D}"/>
              </a:ext>
            </a:extLst>
          </p:cNvPr>
          <p:cNvPicPr>
            <a:picLocks noGrp="1" noChangeAspect="1"/>
          </p:cNvPicPr>
          <p:nvPr>
            <p:ph idx="1"/>
          </p:nvPr>
        </p:nvPicPr>
        <p:blipFill>
          <a:blip r:embed="rId3"/>
          <a:stretch>
            <a:fillRect/>
          </a:stretch>
        </p:blipFill>
        <p:spPr>
          <a:xfrm>
            <a:off x="1583332" y="971551"/>
            <a:ext cx="5785509" cy="4052247"/>
          </a:xfrm>
        </p:spPr>
      </p:pic>
    </p:spTree>
    <p:extLst>
      <p:ext uri="{BB962C8B-B14F-4D97-AF65-F5344CB8AC3E}">
        <p14:creationId xmlns:p14="http://schemas.microsoft.com/office/powerpoint/2010/main" val="2103294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56CE-EB02-45A7-B799-9E402DF842D7}"/>
              </a:ext>
            </a:extLst>
          </p:cNvPr>
          <p:cNvSpPr>
            <a:spLocks noGrp="1"/>
          </p:cNvSpPr>
          <p:nvPr>
            <p:ph type="title"/>
          </p:nvPr>
        </p:nvSpPr>
        <p:spPr/>
        <p:txBody>
          <a:bodyPr/>
          <a:lstStyle/>
          <a:p>
            <a:r>
              <a:rPr lang="en-IN" dirty="0"/>
              <a:t>Neural Networks &amp; Deep Learning </a:t>
            </a:r>
          </a:p>
        </p:txBody>
      </p:sp>
      <p:sp>
        <p:nvSpPr>
          <p:cNvPr id="3" name="Text Placeholder 2">
            <a:extLst>
              <a:ext uri="{FF2B5EF4-FFF2-40B4-BE49-F238E27FC236}">
                <a16:creationId xmlns:a16="http://schemas.microsoft.com/office/drawing/2014/main" id="{5FC17528-4E78-4C12-93F5-D5D781750BAD}"/>
              </a:ext>
            </a:extLst>
          </p:cNvPr>
          <p:cNvSpPr>
            <a:spLocks noGrp="1"/>
          </p:cNvSpPr>
          <p:nvPr>
            <p:ph type="body" sz="quarter" idx="10"/>
          </p:nvPr>
        </p:nvSpPr>
        <p:spPr/>
        <p:txBody>
          <a:bodyPr/>
          <a:lstStyle/>
          <a:p>
            <a:pPr>
              <a:spcAft>
                <a:spcPts val="600"/>
              </a:spcAft>
            </a:pPr>
            <a:r>
              <a:rPr lang="en-US" dirty="0"/>
              <a:t>Neural networks, explored in the 1980s, gained NLP prominence in the 2000s with deep learning advancements.</a:t>
            </a:r>
          </a:p>
          <a:p>
            <a:pPr>
              <a:spcAft>
                <a:spcPts val="600"/>
              </a:spcAft>
            </a:pPr>
            <a:r>
              <a:rPr lang="en-US" dirty="0"/>
              <a:t>The breakthrough came in 2013 with Word2Vec by Tomas </a:t>
            </a:r>
            <a:r>
              <a:rPr lang="en-US" dirty="0" err="1"/>
              <a:t>Mikolov</a:t>
            </a:r>
            <a:r>
              <a:rPr lang="en-US" dirty="0"/>
              <a:t> at Google, using neural networks to map words to high-dimensional vectors, improving word semantics by capturing contextual relationships.</a:t>
            </a:r>
          </a:p>
          <a:p>
            <a:pPr>
              <a:spcAft>
                <a:spcPts val="600"/>
              </a:spcAft>
            </a:pPr>
            <a:r>
              <a:rPr lang="en-US" dirty="0"/>
              <a:t>RNNs, introduced in the 1980s, gained popularity in the 2000s for handling sequence data, especially in language modeling and machine translation, marking a significant shift in NLP tasks.</a:t>
            </a:r>
          </a:p>
          <a:p>
            <a:pPr>
              <a:spcAft>
                <a:spcPts val="600"/>
              </a:spcAft>
            </a:pPr>
            <a:r>
              <a:rPr lang="en-US" dirty="0"/>
              <a:t>LSTM networks, developed in the 1990s, addressed the vanishing gradient problem in RNNs and became widely used in NLP tasks with longer sequences, like speech recognition and text generation.</a:t>
            </a:r>
            <a:endParaRPr lang="en-IN" dirty="0"/>
          </a:p>
        </p:txBody>
      </p:sp>
    </p:spTree>
    <p:extLst>
      <p:ext uri="{BB962C8B-B14F-4D97-AF65-F5344CB8AC3E}">
        <p14:creationId xmlns:p14="http://schemas.microsoft.com/office/powerpoint/2010/main" val="36011480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a:bodyPr>
          <a:lstStyle/>
          <a:p>
            <a:r>
              <a:rPr lang="en-US" dirty="0"/>
              <a:t>Actual Attention: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pPr marL="342900" indent="-342900">
              <a:buFont typeface="Arial" panose="020B0604020202020204" pitchFamily="34" charset="0"/>
              <a:buChar char="•"/>
            </a:pPr>
            <a:r>
              <a:rPr lang="en-US" sz="1800" dirty="0">
                <a:latin typeface="Calibri" panose="020F0502020204030204" pitchFamily="34" charset="0"/>
                <a:cs typeface="Calibri" panose="020F0502020204030204" pitchFamily="34" charset="0"/>
              </a:rPr>
              <a:t>Instead of one attention head, we'll have lots of them!</a:t>
            </a:r>
          </a:p>
          <a:p>
            <a:pPr marL="342900" indent="-342900">
              <a:buFont typeface="Arial" panose="020B0604020202020204" pitchFamily="34" charset="0"/>
              <a:buChar char="•"/>
            </a:pPr>
            <a:r>
              <a:rPr lang="en-US" sz="1800" dirty="0">
                <a:latin typeface="Calibri" panose="020F0502020204030204" pitchFamily="34" charset="0"/>
                <a:cs typeface="Calibri" panose="020F0502020204030204" pitchFamily="34" charset="0"/>
              </a:rPr>
              <a:t>Intuition: each head might be attending to the context for different purposes</a:t>
            </a:r>
          </a:p>
          <a:p>
            <a:pPr marL="640534" lvl="1" indent="-342900">
              <a:buFont typeface="Arial" panose="020B0604020202020204" pitchFamily="34" charset="0"/>
              <a:buChar char="•"/>
            </a:pPr>
            <a:r>
              <a:rPr lang="en-US" sz="1500" dirty="0">
                <a:latin typeface="Calibri" panose="020F0502020204030204" pitchFamily="34" charset="0"/>
                <a:cs typeface="Calibri" panose="020F0502020204030204" pitchFamily="34" charset="0"/>
              </a:rPr>
              <a:t>Different linguistic relationships or patterns in the context</a:t>
            </a:r>
          </a:p>
          <a:p>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69EE4620-3429-9752-5F23-17E5B22E6542}"/>
              </a:ext>
            </a:extLst>
          </p:cNvPr>
          <p:cNvPicPr>
            <a:picLocks noChangeAspect="1"/>
          </p:cNvPicPr>
          <p:nvPr/>
        </p:nvPicPr>
        <p:blipFill>
          <a:blip r:embed="rId3"/>
          <a:stretch>
            <a:fillRect/>
          </a:stretch>
        </p:blipFill>
        <p:spPr>
          <a:xfrm>
            <a:off x="1229243" y="2234253"/>
            <a:ext cx="6685515" cy="2794948"/>
          </a:xfrm>
          <a:prstGeom prst="rect">
            <a:avLst/>
          </a:prstGeom>
        </p:spPr>
      </p:pic>
    </p:spTree>
    <p:extLst>
      <p:ext uri="{BB962C8B-B14F-4D97-AF65-F5344CB8AC3E}">
        <p14:creationId xmlns:p14="http://schemas.microsoft.com/office/powerpoint/2010/main" val="2857046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0513-7001-1D5D-EFC3-BED845E2050C}"/>
              </a:ext>
            </a:extLst>
          </p:cNvPr>
          <p:cNvSpPr>
            <a:spLocks noGrp="1"/>
          </p:cNvSpPr>
          <p:nvPr>
            <p:ph type="title"/>
          </p:nvPr>
        </p:nvSpPr>
        <p:spPr/>
        <p:txBody>
          <a:bodyPr/>
          <a:lstStyle/>
          <a:p>
            <a:r>
              <a:rPr lang="en-US" dirty="0"/>
              <a:t>Multi-head attention</a:t>
            </a:r>
          </a:p>
        </p:txBody>
      </p:sp>
      <p:pic>
        <p:nvPicPr>
          <p:cNvPr id="5" name="Content Placeholder 4">
            <a:extLst>
              <a:ext uri="{FF2B5EF4-FFF2-40B4-BE49-F238E27FC236}">
                <a16:creationId xmlns:a16="http://schemas.microsoft.com/office/drawing/2014/main" id="{7842CC32-2224-D5F9-1669-C09966CE8E69}"/>
              </a:ext>
            </a:extLst>
          </p:cNvPr>
          <p:cNvPicPr>
            <a:picLocks noGrp="1" noChangeAspect="1"/>
          </p:cNvPicPr>
          <p:nvPr>
            <p:ph idx="1"/>
          </p:nvPr>
        </p:nvPicPr>
        <p:blipFill>
          <a:blip r:embed="rId2"/>
          <a:stretch>
            <a:fillRect/>
          </a:stretch>
        </p:blipFill>
        <p:spPr>
          <a:xfrm>
            <a:off x="822722" y="1230082"/>
            <a:ext cx="7543800" cy="3369137"/>
          </a:xfrm>
        </p:spPr>
      </p:pic>
    </p:spTree>
    <p:extLst>
      <p:ext uri="{BB962C8B-B14F-4D97-AF65-F5344CB8AC3E}">
        <p14:creationId xmlns:p14="http://schemas.microsoft.com/office/powerpoint/2010/main" val="1939235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lstStyle/>
          <a:p>
            <a:r>
              <a:rPr lang="en-US" dirty="0"/>
              <a:t>Attention is a method for enriching the representation of a token by incorporating contextual information</a:t>
            </a:r>
          </a:p>
          <a:p>
            <a:r>
              <a:rPr lang="en-US" dirty="0"/>
              <a:t>The result: the embedding for each word will be different in different contexts!</a:t>
            </a:r>
          </a:p>
          <a:p>
            <a:r>
              <a:rPr lang="en-US" dirty="0"/>
              <a:t>Contextual embeddings: a representation of word meaning in its context.</a:t>
            </a:r>
          </a:p>
          <a:p>
            <a:r>
              <a:rPr lang="en-US" dirty="0"/>
              <a:t>We'll see in the next lecture that attention can also be viewed as a way to move information from one token to another.</a:t>
            </a:r>
          </a:p>
        </p:txBody>
      </p:sp>
    </p:spTree>
    <p:extLst>
      <p:ext uri="{BB962C8B-B14F-4D97-AF65-F5344CB8AC3E}">
        <p14:creationId xmlns:p14="http://schemas.microsoft.com/office/powerpoint/2010/main" val="153217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EC7D1-0171-4C58-B622-F6EED160F126}"/>
              </a:ext>
            </a:extLst>
          </p:cNvPr>
          <p:cNvSpPr>
            <a:spLocks noGrp="1"/>
          </p:cNvSpPr>
          <p:nvPr>
            <p:ph type="title"/>
          </p:nvPr>
        </p:nvSpPr>
        <p:spPr/>
        <p:txBody>
          <a:bodyPr/>
          <a:lstStyle/>
          <a:p>
            <a:r>
              <a:rPr lang="en-IN" dirty="0"/>
              <a:t>Transformer Models</a:t>
            </a:r>
          </a:p>
        </p:txBody>
      </p:sp>
      <p:sp>
        <p:nvSpPr>
          <p:cNvPr id="3" name="Text Placeholder 2">
            <a:extLst>
              <a:ext uri="{FF2B5EF4-FFF2-40B4-BE49-F238E27FC236}">
                <a16:creationId xmlns:a16="http://schemas.microsoft.com/office/drawing/2014/main" id="{916EF085-369C-4464-8FA7-1A290CA23B4A}"/>
              </a:ext>
            </a:extLst>
          </p:cNvPr>
          <p:cNvSpPr>
            <a:spLocks noGrp="1"/>
          </p:cNvSpPr>
          <p:nvPr>
            <p:ph type="body" sz="quarter" idx="10"/>
          </p:nvPr>
        </p:nvSpPr>
        <p:spPr/>
        <p:txBody>
          <a:bodyPr/>
          <a:lstStyle/>
          <a:p>
            <a:pPr>
              <a:spcAft>
                <a:spcPts val="600"/>
              </a:spcAft>
            </a:pPr>
            <a:r>
              <a:rPr lang="en-US" dirty="0"/>
              <a:t>In 2017, the Transformer architecture by Vaswani et al. revolutionized NLP by using the attention mechanism, enabling parallel word processing and better capturing long-range dependencies, outperforming RNNs and LSTMs.</a:t>
            </a:r>
          </a:p>
          <a:p>
            <a:pPr>
              <a:spcAft>
                <a:spcPts val="600"/>
              </a:spcAft>
            </a:pPr>
            <a:r>
              <a:rPr lang="en-US" dirty="0"/>
              <a:t>In 2018, Google’s BERT model set new performance benchmarks on various NLP tasks. BERT's bidirectional approach to reading text (considering both left and right context) significantly improved tasks like question answering and sentiment analysis.</a:t>
            </a:r>
          </a:p>
          <a:p>
            <a:pPr>
              <a:spcAft>
                <a:spcPts val="600"/>
              </a:spcAft>
            </a:pPr>
            <a:r>
              <a:rPr lang="en-US" dirty="0"/>
              <a:t>Models like GPT-2 (2019) and GPT-3 (2020) by </a:t>
            </a:r>
            <a:r>
              <a:rPr lang="en-US" dirty="0" err="1"/>
              <a:t>OpenAI</a:t>
            </a:r>
            <a:r>
              <a:rPr lang="en-US" dirty="0"/>
              <a:t> advanced text generation, using the Transformer architecture to create coherent, context-aware paragraphs, and became widely used in chatbots and content generation.</a:t>
            </a:r>
          </a:p>
          <a:p>
            <a:pPr>
              <a:spcAft>
                <a:spcPts val="600"/>
              </a:spcAft>
            </a:pPr>
            <a:r>
              <a:rPr lang="en-US" dirty="0"/>
              <a:t>The pretraining-finetuning paradigm, popularized by models like BERT, GPT, and </a:t>
            </a:r>
            <a:r>
              <a:rPr lang="en-US" dirty="0" err="1"/>
              <a:t>RoBERTa</a:t>
            </a:r>
            <a:r>
              <a:rPr lang="en-US" dirty="0"/>
              <a:t>, allowed for more efficient training on large text corpora and specialized finetuning for specific NLP tasks.</a:t>
            </a:r>
            <a:endParaRPr lang="en-IN" dirty="0"/>
          </a:p>
        </p:txBody>
      </p:sp>
    </p:spTree>
    <p:extLst>
      <p:ext uri="{BB962C8B-B14F-4D97-AF65-F5344CB8AC3E}">
        <p14:creationId xmlns:p14="http://schemas.microsoft.com/office/powerpoint/2010/main" val="544120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C3CA-CA41-4E9A-9147-E9A3854536E5}"/>
              </a:ext>
            </a:extLst>
          </p:cNvPr>
          <p:cNvSpPr>
            <a:spLocks noGrp="1"/>
          </p:cNvSpPr>
          <p:nvPr>
            <p:ph type="title"/>
          </p:nvPr>
        </p:nvSpPr>
        <p:spPr/>
        <p:txBody>
          <a:bodyPr/>
          <a:lstStyle/>
          <a:p>
            <a:r>
              <a:rPr lang="en-US" dirty="0"/>
              <a:t>Types of Analysis involved in NLP</a:t>
            </a:r>
            <a:endParaRPr lang="en-IN" dirty="0"/>
          </a:p>
        </p:txBody>
      </p:sp>
      <p:pic>
        <p:nvPicPr>
          <p:cNvPr id="4" name="Picture 3">
            <a:extLst>
              <a:ext uri="{FF2B5EF4-FFF2-40B4-BE49-F238E27FC236}">
                <a16:creationId xmlns:a16="http://schemas.microsoft.com/office/drawing/2014/main" id="{524EA0B5-11CA-4A97-A859-2449E1FCEF26}"/>
              </a:ext>
            </a:extLst>
          </p:cNvPr>
          <p:cNvPicPr>
            <a:picLocks noChangeAspect="1"/>
          </p:cNvPicPr>
          <p:nvPr/>
        </p:nvPicPr>
        <p:blipFill>
          <a:blip r:embed="rId2"/>
          <a:stretch>
            <a:fillRect/>
          </a:stretch>
        </p:blipFill>
        <p:spPr>
          <a:xfrm>
            <a:off x="2905492" y="1373188"/>
            <a:ext cx="3332965" cy="3527749"/>
          </a:xfrm>
          <a:prstGeom prst="rect">
            <a:avLst/>
          </a:prstGeom>
        </p:spPr>
      </p:pic>
    </p:spTree>
    <p:extLst>
      <p:ext uri="{BB962C8B-B14F-4D97-AF65-F5344CB8AC3E}">
        <p14:creationId xmlns:p14="http://schemas.microsoft.com/office/powerpoint/2010/main" val="362855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A838-936A-486C-BB23-65489A4A20AF}"/>
              </a:ext>
            </a:extLst>
          </p:cNvPr>
          <p:cNvSpPr>
            <a:spLocks noGrp="1"/>
          </p:cNvSpPr>
          <p:nvPr>
            <p:ph type="title"/>
          </p:nvPr>
        </p:nvSpPr>
        <p:spPr/>
        <p:txBody>
          <a:bodyPr/>
          <a:lstStyle/>
          <a:p>
            <a:r>
              <a:rPr lang="en-US" dirty="0"/>
              <a:t>Lexical Analysis</a:t>
            </a:r>
            <a:br>
              <a:rPr lang="en-US" dirty="0"/>
            </a:br>
            <a:endParaRPr lang="en-IN" dirty="0"/>
          </a:p>
        </p:txBody>
      </p:sp>
      <p:sp>
        <p:nvSpPr>
          <p:cNvPr id="3" name="Text Placeholder 2">
            <a:extLst>
              <a:ext uri="{FF2B5EF4-FFF2-40B4-BE49-F238E27FC236}">
                <a16:creationId xmlns:a16="http://schemas.microsoft.com/office/drawing/2014/main" id="{1CE5CE28-9621-44AD-828D-BDDD606B12D3}"/>
              </a:ext>
            </a:extLst>
          </p:cNvPr>
          <p:cNvSpPr>
            <a:spLocks noGrp="1"/>
          </p:cNvSpPr>
          <p:nvPr>
            <p:ph type="body" sz="quarter" idx="10"/>
          </p:nvPr>
        </p:nvSpPr>
        <p:spPr/>
        <p:txBody>
          <a:bodyPr/>
          <a:lstStyle/>
          <a:p>
            <a:pPr>
              <a:spcAft>
                <a:spcPts val="600"/>
              </a:spcAft>
            </a:pPr>
            <a:r>
              <a:rPr lang="en-US" dirty="0"/>
              <a:t>The first phase is lexical analysis/morphological processing. In this phase, the sentences, paragraphs are broken into tokens.</a:t>
            </a:r>
          </a:p>
          <a:p>
            <a:pPr>
              <a:spcAft>
                <a:spcPts val="600"/>
              </a:spcAft>
            </a:pPr>
            <a:r>
              <a:rPr lang="en-US" dirty="0"/>
              <a:t>These tokens are the smallest unit of text. It scans the entire source text and divides it into meaningful lexemes.</a:t>
            </a:r>
          </a:p>
          <a:p>
            <a:pPr>
              <a:spcAft>
                <a:spcPts val="600"/>
              </a:spcAft>
            </a:pPr>
            <a:r>
              <a:rPr lang="en-US" dirty="0"/>
              <a:t>For example, The sentence “He goes to college.” is divided into </a:t>
            </a:r>
          </a:p>
          <a:p>
            <a:pPr marL="139700" indent="0">
              <a:spcAft>
                <a:spcPts val="600"/>
              </a:spcAft>
              <a:buNone/>
            </a:pPr>
            <a:r>
              <a:rPr lang="en-US" dirty="0"/>
              <a:t>		[ ‘He’ , ‘goes’ , ‘to’ , ‘college’, ‘.’] .</a:t>
            </a:r>
            <a:endParaRPr lang="en-IN" dirty="0"/>
          </a:p>
          <a:p>
            <a:pPr>
              <a:spcAft>
                <a:spcPts val="600"/>
              </a:spcAft>
            </a:pPr>
            <a:r>
              <a:rPr lang="en-US" dirty="0"/>
              <a:t>There are five tokens in the sentence. A paragraph may also be divided into sentences.</a:t>
            </a:r>
          </a:p>
        </p:txBody>
      </p:sp>
    </p:spTree>
    <p:extLst>
      <p:ext uri="{BB962C8B-B14F-4D97-AF65-F5344CB8AC3E}">
        <p14:creationId xmlns:p14="http://schemas.microsoft.com/office/powerpoint/2010/main" val="214779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6D63-BF08-45A1-9DE3-4741BC646E3E}"/>
              </a:ext>
            </a:extLst>
          </p:cNvPr>
          <p:cNvSpPr>
            <a:spLocks noGrp="1"/>
          </p:cNvSpPr>
          <p:nvPr>
            <p:ph type="title"/>
          </p:nvPr>
        </p:nvSpPr>
        <p:spPr/>
        <p:txBody>
          <a:bodyPr/>
          <a:lstStyle/>
          <a:p>
            <a:r>
              <a:rPr lang="en-US" dirty="0"/>
              <a:t>Lexical Analysis</a:t>
            </a:r>
            <a:endParaRPr lang="en-IN" dirty="0"/>
          </a:p>
        </p:txBody>
      </p:sp>
      <p:pic>
        <p:nvPicPr>
          <p:cNvPr id="4" name="Picture 3">
            <a:extLst>
              <a:ext uri="{FF2B5EF4-FFF2-40B4-BE49-F238E27FC236}">
                <a16:creationId xmlns:a16="http://schemas.microsoft.com/office/drawing/2014/main" id="{7895DF01-0A8F-4BA9-9682-995BAC7A41F8}"/>
              </a:ext>
            </a:extLst>
          </p:cNvPr>
          <p:cNvPicPr>
            <a:picLocks noChangeAspect="1"/>
          </p:cNvPicPr>
          <p:nvPr/>
        </p:nvPicPr>
        <p:blipFill>
          <a:blip r:embed="rId2"/>
          <a:stretch>
            <a:fillRect/>
          </a:stretch>
        </p:blipFill>
        <p:spPr>
          <a:xfrm>
            <a:off x="205048" y="1813971"/>
            <a:ext cx="8733904" cy="2453229"/>
          </a:xfrm>
          <a:prstGeom prst="rect">
            <a:avLst/>
          </a:prstGeom>
        </p:spPr>
      </p:pic>
    </p:spTree>
    <p:extLst>
      <p:ext uri="{BB962C8B-B14F-4D97-AF65-F5344CB8AC3E}">
        <p14:creationId xmlns:p14="http://schemas.microsoft.com/office/powerpoint/2010/main" val="3001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9749E-6F94-44A3-B73A-16240B41E431}"/>
              </a:ext>
            </a:extLst>
          </p:cNvPr>
          <p:cNvSpPr>
            <a:spLocks noGrp="1"/>
          </p:cNvSpPr>
          <p:nvPr>
            <p:ph type="title"/>
          </p:nvPr>
        </p:nvSpPr>
        <p:spPr/>
        <p:txBody>
          <a:bodyPr/>
          <a:lstStyle/>
          <a:p>
            <a:r>
              <a:rPr lang="en-US" dirty="0"/>
              <a:t>What is Natural Language</a:t>
            </a:r>
            <a:endParaRPr lang="en-IN" dirty="0"/>
          </a:p>
        </p:txBody>
      </p:sp>
      <p:sp>
        <p:nvSpPr>
          <p:cNvPr id="5" name="Text Placeholder 4">
            <a:extLst>
              <a:ext uri="{FF2B5EF4-FFF2-40B4-BE49-F238E27FC236}">
                <a16:creationId xmlns:a16="http://schemas.microsoft.com/office/drawing/2014/main" id="{42AEC9D6-8FED-49A3-B221-D49B89BD9A96}"/>
              </a:ext>
            </a:extLst>
          </p:cNvPr>
          <p:cNvSpPr>
            <a:spLocks noGrp="1"/>
          </p:cNvSpPr>
          <p:nvPr>
            <p:ph type="body" sz="quarter" idx="10"/>
          </p:nvPr>
        </p:nvSpPr>
        <p:spPr>
          <a:xfrm>
            <a:off x="712789" y="1373188"/>
            <a:ext cx="5634672" cy="3309937"/>
          </a:xfrm>
        </p:spPr>
        <p:txBody>
          <a:bodyPr/>
          <a:lstStyle/>
          <a:p>
            <a:pPr>
              <a:spcAft>
                <a:spcPts val="600"/>
              </a:spcAft>
            </a:pPr>
            <a:r>
              <a:rPr lang="en-US" dirty="0"/>
              <a:t>Refers to the languages that humans use naturally to communicate with each other.</a:t>
            </a:r>
          </a:p>
          <a:p>
            <a:pPr>
              <a:spcAft>
                <a:spcPts val="600"/>
              </a:spcAft>
            </a:pPr>
            <a:r>
              <a:rPr lang="en-US" dirty="0"/>
              <a:t>Such as English, Spanish, Chinese, Hindi, and thousands of others.</a:t>
            </a:r>
          </a:p>
          <a:p>
            <a:pPr>
              <a:spcAft>
                <a:spcPts val="600"/>
              </a:spcAft>
            </a:pPr>
            <a:r>
              <a:rPr lang="en-US" dirty="0"/>
              <a:t>Evolve naturally over time and are governed by complex rules of grammar, syntax, and semantics.</a:t>
            </a:r>
          </a:p>
          <a:p>
            <a:pPr>
              <a:spcAft>
                <a:spcPts val="600"/>
              </a:spcAft>
            </a:pPr>
            <a:r>
              <a:rPr lang="en-US" dirty="0"/>
              <a:t>Can be in spoken, written or sign form.</a:t>
            </a:r>
            <a:endParaRPr lang="en-IN" dirty="0"/>
          </a:p>
        </p:txBody>
      </p:sp>
      <p:pic>
        <p:nvPicPr>
          <p:cNvPr id="6" name="Picture 5">
            <a:extLst>
              <a:ext uri="{FF2B5EF4-FFF2-40B4-BE49-F238E27FC236}">
                <a16:creationId xmlns:a16="http://schemas.microsoft.com/office/drawing/2014/main" id="{087A5746-84E1-41B2-A75A-47B52BEDA2EB}"/>
              </a:ext>
            </a:extLst>
          </p:cNvPr>
          <p:cNvPicPr>
            <a:picLocks noChangeAspect="1"/>
          </p:cNvPicPr>
          <p:nvPr/>
        </p:nvPicPr>
        <p:blipFill rotWithShape="1">
          <a:blip r:embed="rId2"/>
          <a:srcRect l="2862" t="15758" r="1650" b="6936"/>
          <a:stretch/>
        </p:blipFill>
        <p:spPr>
          <a:xfrm>
            <a:off x="6347461" y="1879134"/>
            <a:ext cx="2576946" cy="2086272"/>
          </a:xfrm>
          <a:prstGeom prst="rect">
            <a:avLst/>
          </a:prstGeom>
        </p:spPr>
      </p:pic>
    </p:spTree>
    <p:extLst>
      <p:ext uri="{BB962C8B-B14F-4D97-AF65-F5344CB8AC3E}">
        <p14:creationId xmlns:p14="http://schemas.microsoft.com/office/powerpoint/2010/main" val="393792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2738-C473-4A12-9422-179E47DF85BE}"/>
              </a:ext>
            </a:extLst>
          </p:cNvPr>
          <p:cNvSpPr>
            <a:spLocks noGrp="1"/>
          </p:cNvSpPr>
          <p:nvPr>
            <p:ph type="title"/>
          </p:nvPr>
        </p:nvSpPr>
        <p:spPr/>
        <p:txBody>
          <a:bodyPr/>
          <a:lstStyle/>
          <a:p>
            <a:r>
              <a:rPr lang="en-US" dirty="0"/>
              <a:t>Lexical Analysis</a:t>
            </a:r>
            <a:endParaRPr lang="en-IN" dirty="0"/>
          </a:p>
        </p:txBody>
      </p:sp>
      <p:sp>
        <p:nvSpPr>
          <p:cNvPr id="3" name="Text Placeholder 2">
            <a:extLst>
              <a:ext uri="{FF2B5EF4-FFF2-40B4-BE49-F238E27FC236}">
                <a16:creationId xmlns:a16="http://schemas.microsoft.com/office/drawing/2014/main" id="{B94E815C-43D1-4A57-8C77-42913F89CD5A}"/>
              </a:ext>
            </a:extLst>
          </p:cNvPr>
          <p:cNvSpPr>
            <a:spLocks noGrp="1"/>
          </p:cNvSpPr>
          <p:nvPr>
            <p:ph type="body" sz="quarter" idx="10"/>
          </p:nvPr>
        </p:nvSpPr>
        <p:spPr/>
        <p:txBody>
          <a:bodyPr/>
          <a:lstStyle/>
          <a:p>
            <a:pPr>
              <a:spcAft>
                <a:spcPts val="600"/>
              </a:spcAft>
            </a:pPr>
            <a:r>
              <a:rPr lang="en-US" b="1" dirty="0"/>
              <a:t>Tokenization</a:t>
            </a:r>
            <a:r>
              <a:rPr lang="en-US" dirty="0"/>
              <a:t>: The process of splitting text into individual tokens (words, punctuation marks, numbers, etc.).</a:t>
            </a:r>
          </a:p>
          <a:p>
            <a:pPr>
              <a:spcAft>
                <a:spcPts val="600"/>
              </a:spcAft>
            </a:pPr>
            <a:r>
              <a:rPr lang="en-US" b="1" dirty="0"/>
              <a:t>Lexical Categories</a:t>
            </a:r>
            <a:r>
              <a:rPr lang="en-US" dirty="0"/>
              <a:t>: Tokens are classified into different categories, such as nouns, verbs, adjectives, and adverbs (known as parts of speech).</a:t>
            </a:r>
          </a:p>
          <a:p>
            <a:pPr>
              <a:spcAft>
                <a:spcPts val="600"/>
              </a:spcAft>
            </a:pPr>
            <a:r>
              <a:rPr lang="en-US" b="1" dirty="0"/>
              <a:t>Normalization</a:t>
            </a:r>
            <a:r>
              <a:rPr lang="en-US" dirty="0"/>
              <a:t>: Standardizing tokens by converting them to a consistent form (e.g., lowercasing, stemming, or lemmatization).</a:t>
            </a:r>
          </a:p>
          <a:p>
            <a:pPr>
              <a:spcAft>
                <a:spcPts val="600"/>
              </a:spcAft>
            </a:pPr>
            <a:endParaRPr lang="en-US" dirty="0"/>
          </a:p>
          <a:p>
            <a:pPr>
              <a:spcAft>
                <a:spcPts val="600"/>
              </a:spcAft>
            </a:pPr>
            <a:endParaRPr lang="en-US" dirty="0"/>
          </a:p>
          <a:p>
            <a:pPr>
              <a:spcAft>
                <a:spcPts val="600"/>
              </a:spcAft>
            </a:pPr>
            <a:r>
              <a:rPr lang="en-US" b="1" dirty="0"/>
              <a:t>Stop-words</a:t>
            </a:r>
            <a:r>
              <a:rPr lang="en-US" dirty="0"/>
              <a:t>: Common words that are removed from text before it's analyzed. They are removed because they don't add much meaning to the text. </a:t>
            </a:r>
            <a:endParaRPr lang="en-IN" dirty="0"/>
          </a:p>
        </p:txBody>
      </p:sp>
      <p:pic>
        <p:nvPicPr>
          <p:cNvPr id="4" name="Picture 3">
            <a:extLst>
              <a:ext uri="{FF2B5EF4-FFF2-40B4-BE49-F238E27FC236}">
                <a16:creationId xmlns:a16="http://schemas.microsoft.com/office/drawing/2014/main" id="{4097C0B8-8BF2-4CCC-883B-89DE3C26CF4C}"/>
              </a:ext>
            </a:extLst>
          </p:cNvPr>
          <p:cNvPicPr>
            <a:picLocks noChangeAspect="1"/>
          </p:cNvPicPr>
          <p:nvPr/>
        </p:nvPicPr>
        <p:blipFill>
          <a:blip r:embed="rId2"/>
          <a:stretch>
            <a:fillRect/>
          </a:stretch>
        </p:blipFill>
        <p:spPr>
          <a:xfrm>
            <a:off x="894641" y="3134419"/>
            <a:ext cx="3477110" cy="323895"/>
          </a:xfrm>
          <a:prstGeom prst="rect">
            <a:avLst/>
          </a:prstGeom>
        </p:spPr>
      </p:pic>
      <p:pic>
        <p:nvPicPr>
          <p:cNvPr id="5" name="Picture 4">
            <a:extLst>
              <a:ext uri="{FF2B5EF4-FFF2-40B4-BE49-F238E27FC236}">
                <a16:creationId xmlns:a16="http://schemas.microsoft.com/office/drawing/2014/main" id="{BC9AB364-810E-4370-A192-D5357F3985E8}"/>
              </a:ext>
            </a:extLst>
          </p:cNvPr>
          <p:cNvPicPr>
            <a:picLocks noChangeAspect="1"/>
          </p:cNvPicPr>
          <p:nvPr/>
        </p:nvPicPr>
        <p:blipFill>
          <a:blip r:embed="rId3"/>
          <a:stretch>
            <a:fillRect/>
          </a:stretch>
        </p:blipFill>
        <p:spPr>
          <a:xfrm>
            <a:off x="4571975" y="3134419"/>
            <a:ext cx="3458739" cy="323895"/>
          </a:xfrm>
          <a:prstGeom prst="rect">
            <a:avLst/>
          </a:prstGeom>
        </p:spPr>
      </p:pic>
    </p:spTree>
    <p:extLst>
      <p:ext uri="{BB962C8B-B14F-4D97-AF65-F5344CB8AC3E}">
        <p14:creationId xmlns:p14="http://schemas.microsoft.com/office/powerpoint/2010/main" val="1031260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4F6A-08FA-4143-A5EF-EBEB3B454500}"/>
              </a:ext>
            </a:extLst>
          </p:cNvPr>
          <p:cNvSpPr>
            <a:spLocks noGrp="1"/>
          </p:cNvSpPr>
          <p:nvPr>
            <p:ph type="title"/>
          </p:nvPr>
        </p:nvSpPr>
        <p:spPr/>
        <p:txBody>
          <a:bodyPr/>
          <a:lstStyle/>
          <a:p>
            <a:r>
              <a:rPr lang="en-IN" dirty="0"/>
              <a:t>Syntactic Analysis/Parsing</a:t>
            </a:r>
          </a:p>
        </p:txBody>
      </p:sp>
      <p:sp>
        <p:nvSpPr>
          <p:cNvPr id="3" name="Text Placeholder 2">
            <a:extLst>
              <a:ext uri="{FF2B5EF4-FFF2-40B4-BE49-F238E27FC236}">
                <a16:creationId xmlns:a16="http://schemas.microsoft.com/office/drawing/2014/main" id="{F3148A9A-0BFE-4FA0-AE87-5766BBE9AE79}"/>
              </a:ext>
            </a:extLst>
          </p:cNvPr>
          <p:cNvSpPr>
            <a:spLocks noGrp="1"/>
          </p:cNvSpPr>
          <p:nvPr>
            <p:ph type="body" sz="quarter" idx="10"/>
          </p:nvPr>
        </p:nvSpPr>
        <p:spPr/>
        <p:txBody>
          <a:bodyPr/>
          <a:lstStyle/>
          <a:p>
            <a:pPr>
              <a:spcAft>
                <a:spcPts val="600"/>
              </a:spcAft>
            </a:pPr>
            <a:r>
              <a:rPr lang="en-US" dirty="0"/>
              <a:t>The second phase is Syntactic analysis. In this phase, the sentence is checked whether it is </a:t>
            </a:r>
            <a:r>
              <a:rPr lang="en-US" dirty="0" err="1"/>
              <a:t>wellformed</a:t>
            </a:r>
            <a:r>
              <a:rPr lang="en-US" dirty="0"/>
              <a:t> or not.</a:t>
            </a:r>
          </a:p>
          <a:p>
            <a:pPr>
              <a:spcAft>
                <a:spcPts val="600"/>
              </a:spcAft>
            </a:pPr>
            <a:r>
              <a:rPr lang="en-US" dirty="0"/>
              <a:t>The word arrangement is studied and a syntactic relationship is found between them. It is checked for word arrangements and grammar. </a:t>
            </a:r>
          </a:p>
          <a:p>
            <a:pPr>
              <a:spcAft>
                <a:spcPts val="600"/>
              </a:spcAft>
            </a:pPr>
            <a:r>
              <a:rPr lang="en-US" dirty="0"/>
              <a:t>For example, the sentence “Mohan is goes not him” is rejected by the syntactic parser.</a:t>
            </a:r>
          </a:p>
        </p:txBody>
      </p:sp>
    </p:spTree>
    <p:extLst>
      <p:ext uri="{BB962C8B-B14F-4D97-AF65-F5344CB8AC3E}">
        <p14:creationId xmlns:p14="http://schemas.microsoft.com/office/powerpoint/2010/main" val="325969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6525C-430F-4FFE-A165-E4756B272DFE}"/>
              </a:ext>
            </a:extLst>
          </p:cNvPr>
          <p:cNvSpPr>
            <a:spLocks noGrp="1"/>
          </p:cNvSpPr>
          <p:nvPr>
            <p:ph type="title"/>
          </p:nvPr>
        </p:nvSpPr>
        <p:spPr/>
        <p:txBody>
          <a:bodyPr/>
          <a:lstStyle/>
          <a:p>
            <a:r>
              <a:rPr lang="en-IN" dirty="0"/>
              <a:t>Syntactic Analysis/Parsing</a:t>
            </a:r>
          </a:p>
        </p:txBody>
      </p:sp>
      <p:sp>
        <p:nvSpPr>
          <p:cNvPr id="3" name="Text Placeholder 2">
            <a:extLst>
              <a:ext uri="{FF2B5EF4-FFF2-40B4-BE49-F238E27FC236}">
                <a16:creationId xmlns:a16="http://schemas.microsoft.com/office/drawing/2014/main" id="{46805475-30DA-4847-9FDD-CB31FA56CF1F}"/>
              </a:ext>
            </a:extLst>
          </p:cNvPr>
          <p:cNvSpPr>
            <a:spLocks noGrp="1"/>
          </p:cNvSpPr>
          <p:nvPr>
            <p:ph type="body" sz="quarter" idx="10"/>
          </p:nvPr>
        </p:nvSpPr>
        <p:spPr/>
        <p:txBody>
          <a:bodyPr/>
          <a:lstStyle/>
          <a:p>
            <a:pPr>
              <a:spcAft>
                <a:spcPts val="600"/>
              </a:spcAft>
            </a:pPr>
            <a:r>
              <a:rPr lang="en-US" b="1" dirty="0"/>
              <a:t>Phrase Structure</a:t>
            </a:r>
            <a:r>
              <a:rPr lang="en-US" dirty="0"/>
              <a:t>: This refers to the way words are grouped into phrases, such as noun phrases (NP), verb phrases (VP), etc.</a:t>
            </a:r>
          </a:p>
          <a:p>
            <a:pPr>
              <a:spcAft>
                <a:spcPts val="600"/>
              </a:spcAft>
            </a:pPr>
            <a:r>
              <a:rPr lang="en-US" b="1" dirty="0"/>
              <a:t>Syntactic Tree</a:t>
            </a:r>
            <a:r>
              <a:rPr lang="en-US" dirty="0"/>
              <a:t>: The structure that visually represents the syntactic relations of words in a sentence, where each node represents a part of the sentence (word or phrase).</a:t>
            </a:r>
          </a:p>
          <a:p>
            <a:pPr>
              <a:spcAft>
                <a:spcPts val="600"/>
              </a:spcAft>
            </a:pPr>
            <a:r>
              <a:rPr lang="en-US" b="1" dirty="0"/>
              <a:t>Grammar Rules</a:t>
            </a:r>
            <a:r>
              <a:rPr lang="en-US" dirty="0"/>
              <a:t>: These are the formal rules (often context-free grammar) used to define the syntactic structure. For example:</a:t>
            </a:r>
          </a:p>
          <a:p>
            <a:pPr lvl="1">
              <a:spcAft>
                <a:spcPts val="600"/>
              </a:spcAft>
            </a:pPr>
            <a:r>
              <a:rPr lang="en-US" dirty="0"/>
              <a:t>S → NP VP (A sentence is a noun phrase followed by a verb phrase)</a:t>
            </a:r>
          </a:p>
          <a:p>
            <a:pPr lvl="1">
              <a:spcAft>
                <a:spcPts val="600"/>
              </a:spcAft>
            </a:pPr>
            <a:r>
              <a:rPr lang="en-US" dirty="0"/>
              <a:t>NP → Det N (A noun phrase consists of a determiner and a noun)</a:t>
            </a:r>
          </a:p>
          <a:p>
            <a:endParaRPr lang="en-IN" dirty="0"/>
          </a:p>
        </p:txBody>
      </p:sp>
    </p:spTree>
    <p:extLst>
      <p:ext uri="{BB962C8B-B14F-4D97-AF65-F5344CB8AC3E}">
        <p14:creationId xmlns:p14="http://schemas.microsoft.com/office/powerpoint/2010/main" val="3311410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8FA2-4B78-49AC-A79C-6FF265932BC1}"/>
              </a:ext>
            </a:extLst>
          </p:cNvPr>
          <p:cNvSpPr>
            <a:spLocks noGrp="1"/>
          </p:cNvSpPr>
          <p:nvPr>
            <p:ph type="title"/>
          </p:nvPr>
        </p:nvSpPr>
        <p:spPr/>
        <p:txBody>
          <a:bodyPr/>
          <a:lstStyle/>
          <a:p>
            <a:r>
              <a:rPr lang="en-IN" dirty="0"/>
              <a:t>Semantic Analysis</a:t>
            </a:r>
          </a:p>
        </p:txBody>
      </p:sp>
      <p:sp>
        <p:nvSpPr>
          <p:cNvPr id="3" name="Text Placeholder 2">
            <a:extLst>
              <a:ext uri="{FF2B5EF4-FFF2-40B4-BE49-F238E27FC236}">
                <a16:creationId xmlns:a16="http://schemas.microsoft.com/office/drawing/2014/main" id="{C3ECF42C-8F0F-4575-B189-16EC7CB03BC1}"/>
              </a:ext>
            </a:extLst>
          </p:cNvPr>
          <p:cNvSpPr>
            <a:spLocks noGrp="1"/>
          </p:cNvSpPr>
          <p:nvPr>
            <p:ph type="body" sz="quarter" idx="10"/>
          </p:nvPr>
        </p:nvSpPr>
        <p:spPr/>
        <p:txBody>
          <a:bodyPr/>
          <a:lstStyle/>
          <a:p>
            <a:pPr>
              <a:spcAft>
                <a:spcPts val="600"/>
              </a:spcAft>
            </a:pPr>
            <a:r>
              <a:rPr lang="en-US" dirty="0"/>
              <a:t>The third phase is Semantic Analysis. In this phase, the sentence is checked for the literal meaning of each word and their arrangement together. </a:t>
            </a:r>
          </a:p>
          <a:p>
            <a:pPr>
              <a:spcAft>
                <a:spcPts val="600"/>
              </a:spcAft>
            </a:pPr>
            <a:r>
              <a:rPr lang="en-US" dirty="0"/>
              <a:t>For example, The sentence “Delhi goes to him” will get rejected by the semantic analyzer because it doesn’t make sense.</a:t>
            </a:r>
          </a:p>
          <a:p>
            <a:pPr>
              <a:spcAft>
                <a:spcPts val="600"/>
              </a:spcAft>
            </a:pPr>
            <a:r>
              <a:rPr lang="en-US" dirty="0"/>
              <a:t>E.g.. “colorless green idea.” This would be rejected by the Symantec analysis as colorless Here; green doesn’t make any sense.</a:t>
            </a:r>
            <a:endParaRPr lang="en-IN" dirty="0"/>
          </a:p>
        </p:txBody>
      </p:sp>
    </p:spTree>
    <p:extLst>
      <p:ext uri="{BB962C8B-B14F-4D97-AF65-F5344CB8AC3E}">
        <p14:creationId xmlns:p14="http://schemas.microsoft.com/office/powerpoint/2010/main" val="265319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6539-4016-48BA-AD20-8DAE45CED790}"/>
              </a:ext>
            </a:extLst>
          </p:cNvPr>
          <p:cNvSpPr>
            <a:spLocks noGrp="1"/>
          </p:cNvSpPr>
          <p:nvPr>
            <p:ph type="title"/>
          </p:nvPr>
        </p:nvSpPr>
        <p:spPr/>
        <p:txBody>
          <a:bodyPr/>
          <a:lstStyle/>
          <a:p>
            <a:r>
              <a:rPr lang="en-IN" dirty="0"/>
              <a:t>Discourse Analysis</a:t>
            </a:r>
          </a:p>
        </p:txBody>
      </p:sp>
      <p:sp>
        <p:nvSpPr>
          <p:cNvPr id="3" name="Text Placeholder 2">
            <a:extLst>
              <a:ext uri="{FF2B5EF4-FFF2-40B4-BE49-F238E27FC236}">
                <a16:creationId xmlns:a16="http://schemas.microsoft.com/office/drawing/2014/main" id="{C7313D03-0457-40EE-81B6-8D70207BB2AE}"/>
              </a:ext>
            </a:extLst>
          </p:cNvPr>
          <p:cNvSpPr>
            <a:spLocks noGrp="1"/>
          </p:cNvSpPr>
          <p:nvPr>
            <p:ph type="body" sz="quarter" idx="10"/>
          </p:nvPr>
        </p:nvSpPr>
        <p:spPr/>
        <p:txBody>
          <a:bodyPr/>
          <a:lstStyle/>
          <a:p>
            <a:pPr>
              <a:spcAft>
                <a:spcPts val="600"/>
              </a:spcAft>
            </a:pPr>
            <a:r>
              <a:rPr lang="en-US" dirty="0"/>
              <a:t>Discourse analysis focuses on understanding the structure and meaning of larger units of text or speech (beyond individual sentences). It deals with how the components of a text fit together to convey meaning..</a:t>
            </a:r>
          </a:p>
          <a:p>
            <a:pPr>
              <a:spcAft>
                <a:spcPts val="600"/>
              </a:spcAft>
            </a:pPr>
            <a:r>
              <a:rPr lang="en-US" dirty="0"/>
              <a:t>For example, the word “that” in the sentence “He wanted that” depends upon the prior discourse context.</a:t>
            </a:r>
          </a:p>
          <a:p>
            <a:pPr>
              <a:spcAft>
                <a:spcPts val="600"/>
              </a:spcAft>
            </a:pPr>
            <a:endParaRPr lang="en-US" dirty="0"/>
          </a:p>
          <a:p>
            <a:pPr>
              <a:spcAft>
                <a:spcPts val="600"/>
              </a:spcAft>
            </a:pPr>
            <a:r>
              <a:rPr lang="en-US" b="1" dirty="0"/>
              <a:t>Coherence</a:t>
            </a:r>
            <a:r>
              <a:rPr lang="en-US" dirty="0"/>
              <a:t>: Understanding how different sentences logically flow and contribute to the overall meaning of a discourse.</a:t>
            </a:r>
          </a:p>
          <a:p>
            <a:pPr>
              <a:spcAft>
                <a:spcPts val="600"/>
              </a:spcAft>
            </a:pPr>
            <a:r>
              <a:rPr lang="en-US" b="1" dirty="0"/>
              <a:t>Anaphora and Reference</a:t>
            </a:r>
            <a:r>
              <a:rPr lang="en-US" dirty="0"/>
              <a:t>: Anaphora refers to the use of pronouns or other linguistic elements that refer back to something mentioned earlier in the discourse.</a:t>
            </a:r>
          </a:p>
          <a:p>
            <a:pPr>
              <a:spcAft>
                <a:spcPts val="600"/>
              </a:spcAft>
            </a:pPr>
            <a:r>
              <a:rPr lang="en-US" b="1" dirty="0"/>
              <a:t>Discourse Structure</a:t>
            </a:r>
            <a:r>
              <a:rPr lang="en-US" dirty="0"/>
              <a:t>: Identifying the larger structure of a discourse, such as the introduction, body, and conclusion, or argumentation structure.</a:t>
            </a:r>
            <a:endParaRPr lang="en-IN" dirty="0"/>
          </a:p>
        </p:txBody>
      </p:sp>
    </p:spTree>
    <p:extLst>
      <p:ext uri="{BB962C8B-B14F-4D97-AF65-F5344CB8AC3E}">
        <p14:creationId xmlns:p14="http://schemas.microsoft.com/office/powerpoint/2010/main" val="442900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90D5-0F2D-4E9C-B8E1-1708FDEEC5CE}"/>
              </a:ext>
            </a:extLst>
          </p:cNvPr>
          <p:cNvSpPr>
            <a:spLocks noGrp="1"/>
          </p:cNvSpPr>
          <p:nvPr>
            <p:ph type="title"/>
          </p:nvPr>
        </p:nvSpPr>
        <p:spPr/>
        <p:txBody>
          <a:bodyPr/>
          <a:lstStyle/>
          <a:p>
            <a:r>
              <a:rPr lang="en-IN" dirty="0"/>
              <a:t>Pragmatic Analysis</a:t>
            </a:r>
          </a:p>
        </p:txBody>
      </p:sp>
      <p:sp>
        <p:nvSpPr>
          <p:cNvPr id="3" name="Text Placeholder 2">
            <a:extLst>
              <a:ext uri="{FF2B5EF4-FFF2-40B4-BE49-F238E27FC236}">
                <a16:creationId xmlns:a16="http://schemas.microsoft.com/office/drawing/2014/main" id="{33EBA1F7-E920-4148-AB25-C54B8A319F16}"/>
              </a:ext>
            </a:extLst>
          </p:cNvPr>
          <p:cNvSpPr>
            <a:spLocks noGrp="1"/>
          </p:cNvSpPr>
          <p:nvPr>
            <p:ph type="body" sz="quarter" idx="10"/>
          </p:nvPr>
        </p:nvSpPr>
        <p:spPr/>
        <p:txBody>
          <a:bodyPr/>
          <a:lstStyle/>
          <a:p>
            <a:r>
              <a:rPr lang="en-US" dirty="0"/>
              <a:t>It examines how language is used in practice, including the speaker's intentions, social context, and implied meaning.</a:t>
            </a:r>
          </a:p>
          <a:p>
            <a:r>
              <a:rPr lang="en-US" dirty="0"/>
              <a:t>The Goal is to interpret the meaning behind a sentence or phrase in a given context, beyond the literal meaning.</a:t>
            </a:r>
          </a:p>
          <a:p>
            <a:endParaRPr lang="en-US" dirty="0"/>
          </a:p>
          <a:p>
            <a:pPr>
              <a:spcAft>
                <a:spcPts val="600"/>
              </a:spcAft>
            </a:pPr>
            <a:r>
              <a:rPr lang="en-US" b="1" dirty="0"/>
              <a:t>Speech Acts</a:t>
            </a:r>
            <a:r>
              <a:rPr lang="en-US" dirty="0"/>
              <a:t>: Analyzing the intent behind an utterance, such as requesting, promising, or questioning (e.g., "Can you open the window?" is a request, not just a question).</a:t>
            </a:r>
          </a:p>
          <a:p>
            <a:pPr>
              <a:spcAft>
                <a:spcPts val="600"/>
              </a:spcAft>
            </a:pPr>
            <a:r>
              <a:rPr lang="en-US" b="1" dirty="0"/>
              <a:t>Implicature</a:t>
            </a:r>
            <a:r>
              <a:rPr lang="en-US" dirty="0"/>
              <a:t>: Understanding what is implied but not explicitly stated (e.g., "I’m running late" could imply that the speaker may need the listener’s help or understanding).</a:t>
            </a:r>
          </a:p>
          <a:p>
            <a:pPr>
              <a:spcAft>
                <a:spcPts val="600"/>
              </a:spcAft>
            </a:pPr>
            <a:r>
              <a:rPr lang="en-US" b="1" dirty="0"/>
              <a:t>Contextual Understanding</a:t>
            </a:r>
            <a:r>
              <a:rPr lang="en-US" dirty="0"/>
              <a:t>: Understanding the broader social and situational context in which language is used to determine meaning.</a:t>
            </a:r>
          </a:p>
          <a:p>
            <a:endParaRPr lang="en-IN" dirty="0"/>
          </a:p>
        </p:txBody>
      </p:sp>
    </p:spTree>
    <p:extLst>
      <p:ext uri="{BB962C8B-B14F-4D97-AF65-F5344CB8AC3E}">
        <p14:creationId xmlns:p14="http://schemas.microsoft.com/office/powerpoint/2010/main" val="661265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1901-2425-4EFD-A958-53901CBEA736}"/>
              </a:ext>
            </a:extLst>
          </p:cNvPr>
          <p:cNvSpPr>
            <a:spLocks noGrp="1"/>
          </p:cNvSpPr>
          <p:nvPr>
            <p:ph type="title"/>
          </p:nvPr>
        </p:nvSpPr>
        <p:spPr/>
        <p:txBody>
          <a:bodyPr/>
          <a:lstStyle/>
          <a:p>
            <a:r>
              <a:rPr lang="en-US" dirty="0"/>
              <a:t>Popular use cases of NLP</a:t>
            </a:r>
            <a:endParaRPr lang="en-IN" dirty="0"/>
          </a:p>
        </p:txBody>
      </p:sp>
      <p:sp>
        <p:nvSpPr>
          <p:cNvPr id="3" name="Text Placeholder 2">
            <a:extLst>
              <a:ext uri="{FF2B5EF4-FFF2-40B4-BE49-F238E27FC236}">
                <a16:creationId xmlns:a16="http://schemas.microsoft.com/office/drawing/2014/main" id="{88916E9A-8ECC-42D9-8159-3F0669FAE715}"/>
              </a:ext>
            </a:extLst>
          </p:cNvPr>
          <p:cNvSpPr>
            <a:spLocks noGrp="1"/>
          </p:cNvSpPr>
          <p:nvPr>
            <p:ph type="body" sz="quarter" idx="10"/>
          </p:nvPr>
        </p:nvSpPr>
        <p:spPr/>
        <p:txBody>
          <a:bodyPr/>
          <a:lstStyle/>
          <a:p>
            <a:pPr>
              <a:spcAft>
                <a:spcPts val="600"/>
              </a:spcAft>
            </a:pPr>
            <a:r>
              <a:rPr lang="en-IN" dirty="0"/>
              <a:t>Sentiment Analysis</a:t>
            </a:r>
          </a:p>
          <a:p>
            <a:pPr>
              <a:spcAft>
                <a:spcPts val="600"/>
              </a:spcAft>
            </a:pPr>
            <a:r>
              <a:rPr lang="en-IN" dirty="0"/>
              <a:t>Spam Detection</a:t>
            </a:r>
          </a:p>
          <a:p>
            <a:pPr>
              <a:spcAft>
                <a:spcPts val="600"/>
              </a:spcAft>
            </a:pPr>
            <a:r>
              <a:rPr lang="en-IN" dirty="0"/>
              <a:t>Resume Mining</a:t>
            </a:r>
          </a:p>
          <a:p>
            <a:pPr>
              <a:spcAft>
                <a:spcPts val="600"/>
              </a:spcAft>
            </a:pPr>
            <a:r>
              <a:rPr lang="en-IN" dirty="0"/>
              <a:t>Chatbots</a:t>
            </a:r>
          </a:p>
          <a:p>
            <a:pPr>
              <a:spcAft>
                <a:spcPts val="600"/>
              </a:spcAft>
            </a:pPr>
            <a:r>
              <a:rPr lang="en-US" dirty="0"/>
              <a:t>S</a:t>
            </a:r>
            <a:r>
              <a:rPr lang="en-IN" dirty="0" err="1"/>
              <a:t>ocial</a:t>
            </a:r>
            <a:r>
              <a:rPr lang="en-IN" dirty="0"/>
              <a:t> Media Moderation:</a:t>
            </a:r>
          </a:p>
          <a:p>
            <a:pPr lvl="1">
              <a:spcAft>
                <a:spcPts val="600"/>
              </a:spcAft>
            </a:pPr>
            <a:r>
              <a:rPr lang="en-US" dirty="0"/>
              <a:t>H</a:t>
            </a:r>
            <a:r>
              <a:rPr lang="en-IN" dirty="0"/>
              <a:t>ate Speech Detection</a:t>
            </a:r>
          </a:p>
          <a:p>
            <a:pPr lvl="1">
              <a:spcAft>
                <a:spcPts val="600"/>
              </a:spcAft>
            </a:pPr>
            <a:r>
              <a:rPr lang="en-US" dirty="0"/>
              <a:t>O</a:t>
            </a:r>
            <a:r>
              <a:rPr lang="en-IN" dirty="0" err="1"/>
              <a:t>ffensive</a:t>
            </a:r>
            <a:r>
              <a:rPr lang="en-IN" dirty="0"/>
              <a:t> Language Detection</a:t>
            </a:r>
          </a:p>
          <a:p>
            <a:pPr lvl="1">
              <a:spcAft>
                <a:spcPts val="600"/>
              </a:spcAft>
            </a:pPr>
            <a:r>
              <a:rPr lang="en-US" dirty="0"/>
              <a:t>C</a:t>
            </a:r>
            <a:r>
              <a:rPr lang="en-IN" dirty="0" err="1"/>
              <a:t>yberbulling</a:t>
            </a:r>
            <a:r>
              <a:rPr lang="en-IN" dirty="0"/>
              <a:t> Detection</a:t>
            </a:r>
          </a:p>
          <a:p>
            <a:pPr lvl="1">
              <a:spcAft>
                <a:spcPts val="600"/>
              </a:spcAft>
            </a:pPr>
            <a:r>
              <a:rPr lang="en-US" dirty="0"/>
              <a:t>Profane Content Detection</a:t>
            </a:r>
          </a:p>
          <a:p>
            <a:pPr lvl="1">
              <a:spcAft>
                <a:spcPts val="600"/>
              </a:spcAft>
            </a:pPr>
            <a:r>
              <a:rPr lang="en-US" dirty="0"/>
              <a:t>Hostility Detection</a:t>
            </a:r>
          </a:p>
          <a:p>
            <a:pPr lvl="1">
              <a:spcAft>
                <a:spcPts val="600"/>
              </a:spcAft>
            </a:pPr>
            <a:endParaRPr lang="en-IN" dirty="0"/>
          </a:p>
        </p:txBody>
      </p:sp>
    </p:spTree>
    <p:extLst>
      <p:ext uri="{BB962C8B-B14F-4D97-AF65-F5344CB8AC3E}">
        <p14:creationId xmlns:p14="http://schemas.microsoft.com/office/powerpoint/2010/main" val="4178773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21F9-DA7C-4BDA-903B-1D14AABCE651}"/>
              </a:ext>
            </a:extLst>
          </p:cNvPr>
          <p:cNvSpPr>
            <a:spLocks noGrp="1"/>
          </p:cNvSpPr>
          <p:nvPr>
            <p:ph type="title"/>
          </p:nvPr>
        </p:nvSpPr>
        <p:spPr/>
        <p:txBody>
          <a:bodyPr/>
          <a:lstStyle/>
          <a:p>
            <a:r>
              <a:rPr lang="en-US" dirty="0"/>
              <a:t>Sentiment Analysis</a:t>
            </a:r>
            <a:endParaRPr lang="en-IN" dirty="0"/>
          </a:p>
        </p:txBody>
      </p:sp>
      <p:pic>
        <p:nvPicPr>
          <p:cNvPr id="4" name="Picture 3">
            <a:extLst>
              <a:ext uri="{FF2B5EF4-FFF2-40B4-BE49-F238E27FC236}">
                <a16:creationId xmlns:a16="http://schemas.microsoft.com/office/drawing/2014/main" id="{66E2AA3E-68E2-471A-ADE1-331A1C50F970}"/>
              </a:ext>
            </a:extLst>
          </p:cNvPr>
          <p:cNvPicPr>
            <a:picLocks noChangeAspect="1"/>
          </p:cNvPicPr>
          <p:nvPr/>
        </p:nvPicPr>
        <p:blipFill>
          <a:blip r:embed="rId2">
            <a:duotone>
              <a:schemeClr val="accent1">
                <a:shade val="45000"/>
                <a:satMod val="135000"/>
              </a:schemeClr>
              <a:prstClr val="white"/>
            </a:duotone>
          </a:blip>
          <a:stretch>
            <a:fillRect/>
          </a:stretch>
        </p:blipFill>
        <p:spPr>
          <a:xfrm>
            <a:off x="1640516" y="1700460"/>
            <a:ext cx="5862918" cy="2903540"/>
          </a:xfrm>
          <a:prstGeom prst="rect">
            <a:avLst/>
          </a:prstGeom>
        </p:spPr>
      </p:pic>
    </p:spTree>
    <p:extLst>
      <p:ext uri="{BB962C8B-B14F-4D97-AF65-F5344CB8AC3E}">
        <p14:creationId xmlns:p14="http://schemas.microsoft.com/office/powerpoint/2010/main" val="1443244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F489-4DCB-4469-8B8E-A926ED3ECE12}"/>
              </a:ext>
            </a:extLst>
          </p:cNvPr>
          <p:cNvSpPr>
            <a:spLocks noGrp="1"/>
          </p:cNvSpPr>
          <p:nvPr>
            <p:ph type="title"/>
          </p:nvPr>
        </p:nvSpPr>
        <p:spPr/>
        <p:txBody>
          <a:bodyPr/>
          <a:lstStyle/>
          <a:p>
            <a:r>
              <a:rPr lang="en-US" dirty="0"/>
              <a:t>Spam Detection</a:t>
            </a:r>
            <a:endParaRPr lang="en-IN" dirty="0"/>
          </a:p>
        </p:txBody>
      </p:sp>
      <p:pic>
        <p:nvPicPr>
          <p:cNvPr id="4" name="Picture 3">
            <a:extLst>
              <a:ext uri="{FF2B5EF4-FFF2-40B4-BE49-F238E27FC236}">
                <a16:creationId xmlns:a16="http://schemas.microsoft.com/office/drawing/2014/main" id="{971EDF0B-B2DF-4DD7-BB10-1C3CA6495A7A}"/>
              </a:ext>
            </a:extLst>
          </p:cNvPr>
          <p:cNvPicPr>
            <a:picLocks noChangeAspect="1"/>
          </p:cNvPicPr>
          <p:nvPr/>
        </p:nvPicPr>
        <p:blipFill>
          <a:blip r:embed="rId2"/>
          <a:stretch>
            <a:fillRect/>
          </a:stretch>
        </p:blipFill>
        <p:spPr>
          <a:xfrm>
            <a:off x="1280177" y="1495450"/>
            <a:ext cx="6583646" cy="3108550"/>
          </a:xfrm>
          <a:prstGeom prst="rect">
            <a:avLst/>
          </a:prstGeom>
        </p:spPr>
      </p:pic>
    </p:spTree>
    <p:extLst>
      <p:ext uri="{BB962C8B-B14F-4D97-AF65-F5344CB8AC3E}">
        <p14:creationId xmlns:p14="http://schemas.microsoft.com/office/powerpoint/2010/main" val="4271143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B5E7-08A1-4AD0-A39C-CF31CBCB996C}"/>
              </a:ext>
            </a:extLst>
          </p:cNvPr>
          <p:cNvSpPr>
            <a:spLocks noGrp="1"/>
          </p:cNvSpPr>
          <p:nvPr>
            <p:ph type="title"/>
          </p:nvPr>
        </p:nvSpPr>
        <p:spPr/>
        <p:txBody>
          <a:bodyPr/>
          <a:lstStyle/>
          <a:p>
            <a:r>
              <a:rPr lang="en-US" dirty="0"/>
              <a:t>Resume Mining</a:t>
            </a:r>
            <a:endParaRPr lang="en-IN" dirty="0"/>
          </a:p>
        </p:txBody>
      </p:sp>
      <p:pic>
        <p:nvPicPr>
          <p:cNvPr id="4" name="Picture 3">
            <a:extLst>
              <a:ext uri="{FF2B5EF4-FFF2-40B4-BE49-F238E27FC236}">
                <a16:creationId xmlns:a16="http://schemas.microsoft.com/office/drawing/2014/main" id="{C89D0958-B938-40CF-A08A-0DCCAE6405A8}"/>
              </a:ext>
            </a:extLst>
          </p:cNvPr>
          <p:cNvPicPr>
            <a:picLocks noChangeAspect="1"/>
          </p:cNvPicPr>
          <p:nvPr/>
        </p:nvPicPr>
        <p:blipFill rotWithShape="1">
          <a:blip r:embed="rId2"/>
          <a:srcRect l="13621" t="9542" r="13475" b="8627"/>
          <a:stretch/>
        </p:blipFill>
        <p:spPr>
          <a:xfrm>
            <a:off x="5969914" y="1333156"/>
            <a:ext cx="2649070" cy="3270844"/>
          </a:xfrm>
          <a:prstGeom prst="rect">
            <a:avLst/>
          </a:prstGeom>
        </p:spPr>
      </p:pic>
      <p:pic>
        <p:nvPicPr>
          <p:cNvPr id="5" name="Picture 4">
            <a:extLst>
              <a:ext uri="{FF2B5EF4-FFF2-40B4-BE49-F238E27FC236}">
                <a16:creationId xmlns:a16="http://schemas.microsoft.com/office/drawing/2014/main" id="{075314B0-A47B-430E-BED9-23004A7882E0}"/>
              </a:ext>
            </a:extLst>
          </p:cNvPr>
          <p:cNvPicPr>
            <a:picLocks noChangeAspect="1"/>
          </p:cNvPicPr>
          <p:nvPr/>
        </p:nvPicPr>
        <p:blipFill>
          <a:blip r:embed="rId3"/>
          <a:stretch>
            <a:fillRect/>
          </a:stretch>
        </p:blipFill>
        <p:spPr>
          <a:xfrm>
            <a:off x="527316" y="1448295"/>
            <a:ext cx="5341539" cy="3048129"/>
          </a:xfrm>
          <a:prstGeom prst="rect">
            <a:avLst/>
          </a:prstGeom>
        </p:spPr>
      </p:pic>
    </p:spTree>
    <p:extLst>
      <p:ext uri="{BB962C8B-B14F-4D97-AF65-F5344CB8AC3E}">
        <p14:creationId xmlns:p14="http://schemas.microsoft.com/office/powerpoint/2010/main" val="3808164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B12B-A57B-41C4-9418-ED30923AFD3C}"/>
              </a:ext>
            </a:extLst>
          </p:cNvPr>
          <p:cNvSpPr>
            <a:spLocks noGrp="1"/>
          </p:cNvSpPr>
          <p:nvPr>
            <p:ph type="title"/>
          </p:nvPr>
        </p:nvSpPr>
        <p:spPr/>
        <p:txBody>
          <a:bodyPr/>
          <a:lstStyle/>
          <a:p>
            <a:r>
              <a:rPr lang="en-US" dirty="0"/>
              <a:t>Key Features of Natural Language</a:t>
            </a:r>
            <a:endParaRPr lang="en-IN" dirty="0"/>
          </a:p>
        </p:txBody>
      </p:sp>
      <p:sp>
        <p:nvSpPr>
          <p:cNvPr id="3" name="Text Placeholder 2">
            <a:extLst>
              <a:ext uri="{FF2B5EF4-FFF2-40B4-BE49-F238E27FC236}">
                <a16:creationId xmlns:a16="http://schemas.microsoft.com/office/drawing/2014/main" id="{6421E625-BED3-470A-8FF6-659427F87174}"/>
              </a:ext>
            </a:extLst>
          </p:cNvPr>
          <p:cNvSpPr>
            <a:spLocks noGrp="1"/>
          </p:cNvSpPr>
          <p:nvPr>
            <p:ph type="body" sz="quarter" idx="10"/>
          </p:nvPr>
        </p:nvSpPr>
        <p:spPr>
          <a:xfrm>
            <a:off x="712789" y="1373188"/>
            <a:ext cx="6091872" cy="3309937"/>
          </a:xfrm>
        </p:spPr>
        <p:txBody>
          <a:bodyPr/>
          <a:lstStyle/>
          <a:p>
            <a:pPr>
              <a:spcAft>
                <a:spcPts val="600"/>
              </a:spcAft>
            </a:pPr>
            <a:r>
              <a:rPr lang="en-IN" b="1" dirty="0"/>
              <a:t>Human-Centric</a:t>
            </a:r>
          </a:p>
          <a:p>
            <a:pPr lvl="1">
              <a:spcAft>
                <a:spcPts val="600"/>
              </a:spcAft>
            </a:pPr>
            <a:r>
              <a:rPr lang="en-US" dirty="0"/>
              <a:t>Used for everyday communication among humans.</a:t>
            </a:r>
          </a:p>
          <a:p>
            <a:pPr lvl="1">
              <a:spcAft>
                <a:spcPts val="600"/>
              </a:spcAft>
            </a:pPr>
            <a:r>
              <a:rPr lang="en-US" dirty="0"/>
              <a:t>Developed organically without formal engineering.</a:t>
            </a:r>
          </a:p>
          <a:p>
            <a:pPr>
              <a:spcAft>
                <a:spcPts val="600"/>
              </a:spcAft>
            </a:pPr>
            <a:r>
              <a:rPr lang="en-IN" b="1" dirty="0"/>
              <a:t>Ambiguity</a:t>
            </a:r>
          </a:p>
          <a:p>
            <a:pPr lvl="1">
              <a:spcAft>
                <a:spcPts val="600"/>
              </a:spcAft>
            </a:pPr>
            <a:r>
              <a:rPr lang="en-US" dirty="0"/>
              <a:t>Words and sentences can have multiple meanings depending on context.</a:t>
            </a:r>
          </a:p>
          <a:p>
            <a:pPr lvl="1">
              <a:spcAft>
                <a:spcPts val="600"/>
              </a:spcAft>
            </a:pPr>
            <a:r>
              <a:rPr lang="en-US" dirty="0"/>
              <a:t>Example: "I saw his duck" (Could mean the bird or an action).</a:t>
            </a:r>
          </a:p>
          <a:p>
            <a:pPr>
              <a:spcAft>
                <a:spcPts val="600"/>
              </a:spcAft>
            </a:pPr>
            <a:r>
              <a:rPr lang="en-IN" b="1" dirty="0"/>
              <a:t>Complexity</a:t>
            </a:r>
          </a:p>
          <a:p>
            <a:pPr lvl="1">
              <a:spcAft>
                <a:spcPts val="600"/>
              </a:spcAft>
            </a:pPr>
            <a:r>
              <a:rPr lang="en-US" dirty="0"/>
              <a:t>Governed by rules of grammar and syntax that vary across languages.</a:t>
            </a:r>
          </a:p>
          <a:p>
            <a:pPr lvl="1">
              <a:spcAft>
                <a:spcPts val="600"/>
              </a:spcAft>
            </a:pPr>
            <a:r>
              <a:rPr lang="en-US" dirty="0"/>
              <a:t>Includes nuances like tone, intonation, and stress in spoken forms.</a:t>
            </a:r>
          </a:p>
        </p:txBody>
      </p:sp>
      <p:pic>
        <p:nvPicPr>
          <p:cNvPr id="4" name="Picture 3">
            <a:extLst>
              <a:ext uri="{FF2B5EF4-FFF2-40B4-BE49-F238E27FC236}">
                <a16:creationId xmlns:a16="http://schemas.microsoft.com/office/drawing/2014/main" id="{BDA5080E-CF32-4F09-9FB6-735ADD0B7612}"/>
              </a:ext>
            </a:extLst>
          </p:cNvPr>
          <p:cNvPicPr>
            <a:picLocks noChangeAspect="1"/>
          </p:cNvPicPr>
          <p:nvPr/>
        </p:nvPicPr>
        <p:blipFill>
          <a:blip r:embed="rId2"/>
          <a:stretch>
            <a:fillRect/>
          </a:stretch>
        </p:blipFill>
        <p:spPr>
          <a:xfrm>
            <a:off x="6804661" y="2435542"/>
            <a:ext cx="957263" cy="1195388"/>
          </a:xfrm>
          <a:prstGeom prst="rect">
            <a:avLst/>
          </a:prstGeom>
        </p:spPr>
      </p:pic>
      <p:pic>
        <p:nvPicPr>
          <p:cNvPr id="5" name="Picture 4">
            <a:extLst>
              <a:ext uri="{FF2B5EF4-FFF2-40B4-BE49-F238E27FC236}">
                <a16:creationId xmlns:a16="http://schemas.microsoft.com/office/drawing/2014/main" id="{B99D29E8-74DE-4ECE-95D8-83B5DC4DDE92}"/>
              </a:ext>
            </a:extLst>
          </p:cNvPr>
          <p:cNvPicPr>
            <a:picLocks noChangeAspect="1"/>
          </p:cNvPicPr>
          <p:nvPr/>
        </p:nvPicPr>
        <p:blipFill rotWithShape="1">
          <a:blip r:embed="rId3"/>
          <a:srcRect l="8382" t="-526" r="11856" b="526"/>
          <a:stretch/>
        </p:blipFill>
        <p:spPr>
          <a:xfrm>
            <a:off x="8109705" y="2430780"/>
            <a:ext cx="957263" cy="1200150"/>
          </a:xfrm>
          <a:prstGeom prst="rect">
            <a:avLst/>
          </a:prstGeom>
        </p:spPr>
      </p:pic>
      <p:sp>
        <p:nvSpPr>
          <p:cNvPr id="6" name="Rectangle 5">
            <a:extLst>
              <a:ext uri="{FF2B5EF4-FFF2-40B4-BE49-F238E27FC236}">
                <a16:creationId xmlns:a16="http://schemas.microsoft.com/office/drawing/2014/main" id="{0661B0DE-EC7C-4121-A3C0-B72F87CC061D}"/>
              </a:ext>
            </a:extLst>
          </p:cNvPr>
          <p:cNvSpPr/>
          <p:nvPr/>
        </p:nvSpPr>
        <p:spPr>
          <a:xfrm>
            <a:off x="7728066" y="2907048"/>
            <a:ext cx="415498" cy="369332"/>
          </a:xfrm>
          <a:prstGeom prst="rect">
            <a:avLst/>
          </a:prstGeom>
          <a:noFill/>
        </p:spPr>
        <p:txBody>
          <a:bodyPr wrap="none" lIns="91440" tIns="45720" rIns="91440" bIns="45720">
            <a:spAutoFit/>
          </a:bodyPr>
          <a:lstStyle/>
          <a:p>
            <a:pPr algn="ctr"/>
            <a:r>
              <a:rPr lang="en-US" sz="1800" b="1" cap="none" spc="0" dirty="0">
                <a:ln w="22225">
                  <a:solidFill>
                    <a:schemeClr val="accent2"/>
                  </a:solidFill>
                  <a:prstDash val="solid"/>
                </a:ln>
                <a:solidFill>
                  <a:schemeClr val="accent2">
                    <a:lumMod val="40000"/>
                    <a:lumOff val="60000"/>
                  </a:schemeClr>
                </a:solidFill>
                <a:effectLst/>
              </a:rPr>
              <a:t>or</a:t>
            </a:r>
          </a:p>
        </p:txBody>
      </p:sp>
    </p:spTree>
    <p:extLst>
      <p:ext uri="{BB962C8B-B14F-4D97-AF65-F5344CB8AC3E}">
        <p14:creationId xmlns:p14="http://schemas.microsoft.com/office/powerpoint/2010/main" val="1281035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38BD5-6E9A-47C6-A6B1-C9B4F8D145CB}"/>
              </a:ext>
            </a:extLst>
          </p:cNvPr>
          <p:cNvSpPr>
            <a:spLocks noGrp="1"/>
          </p:cNvSpPr>
          <p:nvPr>
            <p:ph type="title"/>
          </p:nvPr>
        </p:nvSpPr>
        <p:spPr/>
        <p:txBody>
          <a:bodyPr/>
          <a:lstStyle/>
          <a:p>
            <a:r>
              <a:rPr lang="en-IN" dirty="0"/>
              <a:t>ML/ DL compatible data</a:t>
            </a:r>
          </a:p>
        </p:txBody>
      </p:sp>
      <p:sp>
        <p:nvSpPr>
          <p:cNvPr id="3" name="Text Placeholder 2">
            <a:extLst>
              <a:ext uri="{FF2B5EF4-FFF2-40B4-BE49-F238E27FC236}">
                <a16:creationId xmlns:a16="http://schemas.microsoft.com/office/drawing/2014/main" id="{934467D5-62ED-411E-834E-5469331E3F86}"/>
              </a:ext>
            </a:extLst>
          </p:cNvPr>
          <p:cNvSpPr>
            <a:spLocks noGrp="1"/>
          </p:cNvSpPr>
          <p:nvPr>
            <p:ph type="body" sz="quarter" idx="10"/>
          </p:nvPr>
        </p:nvSpPr>
        <p:spPr/>
        <p:txBody>
          <a:bodyPr/>
          <a:lstStyle/>
          <a:p>
            <a:pPr>
              <a:spcAft>
                <a:spcPts val="600"/>
              </a:spcAft>
            </a:pPr>
            <a:r>
              <a:rPr lang="en-US" dirty="0"/>
              <a:t>Anything that can be converted into numbers, we can apply ML/ DL to it.</a:t>
            </a:r>
          </a:p>
          <a:p>
            <a:pPr>
              <a:spcAft>
                <a:spcPts val="600"/>
              </a:spcAft>
            </a:pPr>
            <a:r>
              <a:rPr lang="en-US" dirty="0"/>
              <a:t>ML/DL models operate on numerical data as inputs. Converting data into numbers makes it compatible with mathematical computations used in algorithms.</a:t>
            </a:r>
          </a:p>
          <a:p>
            <a:pPr>
              <a:spcAft>
                <a:spcPts val="600"/>
              </a:spcAft>
            </a:pPr>
            <a:r>
              <a:rPr lang="en-IN" dirty="0"/>
              <a:t>Examples Across Domains:</a:t>
            </a:r>
          </a:p>
          <a:p>
            <a:pPr lvl="1">
              <a:spcAft>
                <a:spcPts val="600"/>
              </a:spcAft>
            </a:pPr>
            <a:r>
              <a:rPr lang="en-US" b="1" dirty="0"/>
              <a:t>Text</a:t>
            </a:r>
            <a:r>
              <a:rPr lang="en-US" dirty="0"/>
              <a:t>: Words can be converted into numerical vectors (e.g., word embeddings like Word2Vec, BERT).</a:t>
            </a:r>
          </a:p>
          <a:p>
            <a:pPr lvl="1">
              <a:spcAft>
                <a:spcPts val="600"/>
              </a:spcAft>
            </a:pPr>
            <a:r>
              <a:rPr lang="en-US" b="1" dirty="0"/>
              <a:t>Images</a:t>
            </a:r>
            <a:r>
              <a:rPr lang="en-US" dirty="0"/>
              <a:t>: Images are represented as pixel intensity values in matrices.</a:t>
            </a:r>
          </a:p>
          <a:p>
            <a:pPr lvl="1">
              <a:spcAft>
                <a:spcPts val="600"/>
              </a:spcAft>
            </a:pPr>
            <a:r>
              <a:rPr lang="en-US" b="1" dirty="0"/>
              <a:t>Audio</a:t>
            </a:r>
            <a:r>
              <a:rPr lang="en-US" dirty="0"/>
              <a:t>: Sound is transformed into numerical waveforms or spectrograms.</a:t>
            </a:r>
          </a:p>
          <a:p>
            <a:pPr lvl="1">
              <a:spcAft>
                <a:spcPts val="600"/>
              </a:spcAft>
            </a:pPr>
            <a:r>
              <a:rPr lang="en-US" b="1" dirty="0"/>
              <a:t>Video</a:t>
            </a:r>
            <a:r>
              <a:rPr lang="en-US" dirty="0"/>
              <a:t>: Frames (images) and audio are combined into numerical sequences.</a:t>
            </a:r>
          </a:p>
          <a:p>
            <a:pPr lvl="1">
              <a:spcAft>
                <a:spcPts val="600"/>
              </a:spcAft>
            </a:pPr>
            <a:r>
              <a:rPr lang="en-US" b="1" dirty="0"/>
              <a:t>Tabular Data</a:t>
            </a:r>
            <a:r>
              <a:rPr lang="en-US" dirty="0"/>
              <a:t>: Structured data, like spreadsheets, is already in numerical form or can be encoded (e.g., one-hot encoding for categorical data).</a:t>
            </a:r>
            <a:endParaRPr lang="en-IN" dirty="0"/>
          </a:p>
        </p:txBody>
      </p:sp>
    </p:spTree>
    <p:extLst>
      <p:ext uri="{BB962C8B-B14F-4D97-AF65-F5344CB8AC3E}">
        <p14:creationId xmlns:p14="http://schemas.microsoft.com/office/powerpoint/2010/main" val="625003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05E21-9F8B-42EB-BE58-B290C96611F6}"/>
              </a:ext>
            </a:extLst>
          </p:cNvPr>
          <p:cNvSpPr>
            <a:spLocks noGrp="1"/>
          </p:cNvSpPr>
          <p:nvPr>
            <p:ph type="title"/>
          </p:nvPr>
        </p:nvSpPr>
        <p:spPr/>
        <p:txBody>
          <a:bodyPr/>
          <a:lstStyle/>
          <a:p>
            <a:r>
              <a:rPr lang="en-US" dirty="0"/>
              <a:t>Text to Numbers</a:t>
            </a:r>
            <a:endParaRPr lang="en-IN" dirty="0"/>
          </a:p>
        </p:txBody>
      </p:sp>
      <p:sp>
        <p:nvSpPr>
          <p:cNvPr id="3" name="Text Placeholder 2">
            <a:extLst>
              <a:ext uri="{FF2B5EF4-FFF2-40B4-BE49-F238E27FC236}">
                <a16:creationId xmlns:a16="http://schemas.microsoft.com/office/drawing/2014/main" id="{91E1FC91-EA10-49AA-9F9D-BC1D47DC35C7}"/>
              </a:ext>
            </a:extLst>
          </p:cNvPr>
          <p:cNvSpPr>
            <a:spLocks noGrp="1"/>
          </p:cNvSpPr>
          <p:nvPr>
            <p:ph type="body" sz="quarter" idx="10"/>
          </p:nvPr>
        </p:nvSpPr>
        <p:spPr/>
        <p:txBody>
          <a:bodyPr/>
          <a:lstStyle/>
          <a:p>
            <a:pPr>
              <a:spcAft>
                <a:spcPts val="600"/>
              </a:spcAft>
            </a:pPr>
            <a:r>
              <a:rPr lang="en-US" dirty="0"/>
              <a:t>One-Hot Encoding</a:t>
            </a:r>
          </a:p>
          <a:p>
            <a:pPr>
              <a:spcAft>
                <a:spcPts val="600"/>
              </a:spcAft>
            </a:pPr>
            <a:r>
              <a:rPr lang="en-IN" dirty="0"/>
              <a:t>Bag of Words</a:t>
            </a:r>
          </a:p>
          <a:p>
            <a:pPr>
              <a:spcAft>
                <a:spcPts val="600"/>
              </a:spcAft>
            </a:pPr>
            <a:r>
              <a:rPr lang="en-IN" dirty="0"/>
              <a:t>TF-IDF</a:t>
            </a:r>
          </a:p>
          <a:p>
            <a:pPr>
              <a:spcAft>
                <a:spcPts val="600"/>
              </a:spcAft>
            </a:pPr>
            <a:r>
              <a:rPr lang="en-IN" dirty="0" err="1"/>
              <a:t>GloVe</a:t>
            </a:r>
            <a:endParaRPr lang="en-IN" dirty="0"/>
          </a:p>
          <a:p>
            <a:pPr>
              <a:spcAft>
                <a:spcPts val="600"/>
              </a:spcAft>
            </a:pPr>
            <a:r>
              <a:rPr lang="en-IN" dirty="0"/>
              <a:t>Word2Vec</a:t>
            </a:r>
          </a:p>
          <a:p>
            <a:pPr>
              <a:spcAft>
                <a:spcPts val="600"/>
              </a:spcAft>
            </a:pPr>
            <a:r>
              <a:rPr lang="en-US" dirty="0"/>
              <a:t>T</a:t>
            </a:r>
            <a:r>
              <a:rPr lang="en-IN" dirty="0" err="1"/>
              <a:t>ransformer</a:t>
            </a:r>
            <a:r>
              <a:rPr lang="en-IN" dirty="0"/>
              <a:t> based</a:t>
            </a:r>
          </a:p>
        </p:txBody>
      </p:sp>
    </p:spTree>
    <p:extLst>
      <p:ext uri="{BB962C8B-B14F-4D97-AF65-F5344CB8AC3E}">
        <p14:creationId xmlns:p14="http://schemas.microsoft.com/office/powerpoint/2010/main" val="2224942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D954-BE36-4147-A172-508EC0A416CE}"/>
              </a:ext>
            </a:extLst>
          </p:cNvPr>
          <p:cNvSpPr>
            <a:spLocks noGrp="1"/>
          </p:cNvSpPr>
          <p:nvPr>
            <p:ph type="title"/>
          </p:nvPr>
        </p:nvSpPr>
        <p:spPr/>
        <p:txBody>
          <a:bodyPr/>
          <a:lstStyle/>
          <a:p>
            <a:r>
              <a:rPr lang="en-IN" dirty="0"/>
              <a:t>One-Hot Encoding</a:t>
            </a:r>
          </a:p>
        </p:txBody>
      </p:sp>
      <p:sp>
        <p:nvSpPr>
          <p:cNvPr id="3" name="Text Placeholder 2">
            <a:extLst>
              <a:ext uri="{FF2B5EF4-FFF2-40B4-BE49-F238E27FC236}">
                <a16:creationId xmlns:a16="http://schemas.microsoft.com/office/drawing/2014/main" id="{6E7A43C9-4977-4269-AF82-84A01D2C2505}"/>
              </a:ext>
            </a:extLst>
          </p:cNvPr>
          <p:cNvSpPr>
            <a:spLocks noGrp="1"/>
          </p:cNvSpPr>
          <p:nvPr>
            <p:ph type="body" sz="quarter" idx="10"/>
          </p:nvPr>
        </p:nvSpPr>
        <p:spPr/>
        <p:txBody>
          <a:bodyPr/>
          <a:lstStyle/>
          <a:p>
            <a:pPr>
              <a:spcAft>
                <a:spcPts val="600"/>
              </a:spcAft>
            </a:pPr>
            <a:r>
              <a:rPr lang="en-US" dirty="0"/>
              <a:t>It is a technique used to convert categorical data (such as words or characters) into numerical vectors that can be used by machine learning models. In NLP, one-hot encoding is often applied to represent words in a vocabulary.</a:t>
            </a:r>
          </a:p>
          <a:p>
            <a:pPr>
              <a:spcAft>
                <a:spcPts val="600"/>
              </a:spcAft>
            </a:pPr>
            <a:endParaRPr lang="en-US" dirty="0"/>
          </a:p>
          <a:p>
            <a:pPr>
              <a:spcAft>
                <a:spcPts val="600"/>
              </a:spcAft>
            </a:pPr>
            <a:r>
              <a:rPr lang="en-IN" b="1" dirty="0"/>
              <a:t>Create a Vocabulary</a:t>
            </a:r>
            <a:r>
              <a:rPr lang="en-IN" dirty="0"/>
              <a:t>: </a:t>
            </a:r>
            <a:r>
              <a:rPr lang="en-US" dirty="0"/>
              <a:t>Identify all unique words in the dataset.</a:t>
            </a:r>
          </a:p>
          <a:p>
            <a:pPr lvl="1">
              <a:spcAft>
                <a:spcPts val="600"/>
              </a:spcAft>
            </a:pPr>
            <a:r>
              <a:rPr lang="en-US" dirty="0"/>
              <a:t>For the text "I love NLP", the vocabulary is</a:t>
            </a:r>
          </a:p>
          <a:p>
            <a:pPr lvl="1">
              <a:spcAft>
                <a:spcPts val="600"/>
              </a:spcAft>
            </a:pPr>
            <a:r>
              <a:rPr lang="en-US" dirty="0"/>
              <a:t>["I", "love", "NLP"]</a:t>
            </a:r>
          </a:p>
          <a:p>
            <a:pPr>
              <a:spcAft>
                <a:spcPts val="600"/>
              </a:spcAft>
            </a:pPr>
            <a:r>
              <a:rPr lang="en-US" b="1" dirty="0"/>
              <a:t>Assign an Index</a:t>
            </a:r>
            <a:r>
              <a:rPr lang="en-US" dirty="0"/>
              <a:t>: Assign each word a unique index.</a:t>
            </a:r>
          </a:p>
          <a:p>
            <a:pPr lvl="1">
              <a:spcAft>
                <a:spcPts val="600"/>
              </a:spcAft>
            </a:pPr>
            <a:r>
              <a:rPr lang="en-US" dirty="0"/>
              <a:t>Example: </a:t>
            </a:r>
          </a:p>
          <a:p>
            <a:pPr lvl="2">
              <a:spcAft>
                <a:spcPts val="600"/>
              </a:spcAft>
            </a:pPr>
            <a:r>
              <a:rPr lang="en-US" dirty="0"/>
              <a:t>"I" → 0</a:t>
            </a:r>
          </a:p>
          <a:p>
            <a:pPr lvl="2">
              <a:spcAft>
                <a:spcPts val="600"/>
              </a:spcAft>
            </a:pPr>
            <a:r>
              <a:rPr lang="en-US" dirty="0"/>
              <a:t>“love" → 1</a:t>
            </a:r>
          </a:p>
          <a:p>
            <a:pPr lvl="2">
              <a:spcAft>
                <a:spcPts val="600"/>
              </a:spcAft>
            </a:pPr>
            <a:r>
              <a:rPr lang="en-US" dirty="0"/>
              <a:t>"NLP" → 2</a:t>
            </a:r>
          </a:p>
          <a:p>
            <a:pPr lvl="1"/>
            <a:endParaRPr lang="en-US" dirty="0"/>
          </a:p>
          <a:p>
            <a:pPr lvl="1"/>
            <a:endParaRPr lang="en-US" dirty="0"/>
          </a:p>
          <a:p>
            <a:endParaRPr lang="en-IN" dirty="0"/>
          </a:p>
        </p:txBody>
      </p:sp>
    </p:spTree>
    <p:extLst>
      <p:ext uri="{BB962C8B-B14F-4D97-AF65-F5344CB8AC3E}">
        <p14:creationId xmlns:p14="http://schemas.microsoft.com/office/powerpoint/2010/main" val="2753119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A913-97A0-4832-A246-6A9E428E2F26}"/>
              </a:ext>
            </a:extLst>
          </p:cNvPr>
          <p:cNvSpPr>
            <a:spLocks noGrp="1"/>
          </p:cNvSpPr>
          <p:nvPr>
            <p:ph type="title"/>
          </p:nvPr>
        </p:nvSpPr>
        <p:spPr/>
        <p:txBody>
          <a:bodyPr/>
          <a:lstStyle/>
          <a:p>
            <a:r>
              <a:rPr lang="en-IN" dirty="0"/>
              <a:t>One-Hot Encoding</a:t>
            </a:r>
          </a:p>
        </p:txBody>
      </p:sp>
      <p:sp>
        <p:nvSpPr>
          <p:cNvPr id="3" name="Text Placeholder 2">
            <a:extLst>
              <a:ext uri="{FF2B5EF4-FFF2-40B4-BE49-F238E27FC236}">
                <a16:creationId xmlns:a16="http://schemas.microsoft.com/office/drawing/2014/main" id="{F30A7A5F-9526-45EC-BBEF-7E1C57637747}"/>
              </a:ext>
            </a:extLst>
          </p:cNvPr>
          <p:cNvSpPr>
            <a:spLocks noGrp="1"/>
          </p:cNvSpPr>
          <p:nvPr>
            <p:ph type="body" sz="quarter" idx="10"/>
          </p:nvPr>
        </p:nvSpPr>
        <p:spPr/>
        <p:txBody>
          <a:bodyPr/>
          <a:lstStyle/>
          <a:p>
            <a:pPr>
              <a:spcAft>
                <a:spcPts val="600"/>
              </a:spcAft>
            </a:pPr>
            <a:r>
              <a:rPr lang="en-US" b="1" dirty="0"/>
              <a:t>Create Vectors</a:t>
            </a:r>
            <a:r>
              <a:rPr lang="en-US" dirty="0"/>
              <a:t>: Represent each word as a binary vector with the same length as the vocabulary.</a:t>
            </a:r>
          </a:p>
          <a:p>
            <a:pPr lvl="1">
              <a:spcAft>
                <a:spcPts val="600"/>
              </a:spcAft>
            </a:pPr>
            <a:r>
              <a:rPr lang="en-US" dirty="0"/>
              <a:t>The index corresponding to the word is marked as 1.</a:t>
            </a:r>
          </a:p>
          <a:p>
            <a:pPr lvl="1">
              <a:spcAft>
                <a:spcPts val="600"/>
              </a:spcAft>
            </a:pPr>
            <a:r>
              <a:rPr lang="en-US" dirty="0"/>
              <a:t>All other indices are marked as 0.</a:t>
            </a:r>
          </a:p>
          <a:p>
            <a:pPr lvl="1">
              <a:spcAft>
                <a:spcPts val="600"/>
              </a:spcAft>
            </a:pPr>
            <a:r>
              <a:rPr lang="en-US" dirty="0"/>
              <a:t>Example:</a:t>
            </a:r>
          </a:p>
          <a:p>
            <a:pPr lvl="2">
              <a:spcAft>
                <a:spcPts val="600"/>
              </a:spcAft>
            </a:pPr>
            <a:r>
              <a:rPr lang="en-US" dirty="0"/>
              <a:t>"I" → [1, 0, 0]</a:t>
            </a:r>
          </a:p>
          <a:p>
            <a:pPr lvl="2">
              <a:spcAft>
                <a:spcPts val="600"/>
              </a:spcAft>
            </a:pPr>
            <a:r>
              <a:rPr lang="en-US" dirty="0"/>
              <a:t>"love" → [0, 1, 0]</a:t>
            </a:r>
          </a:p>
          <a:p>
            <a:pPr lvl="2">
              <a:spcAft>
                <a:spcPts val="600"/>
              </a:spcAft>
            </a:pPr>
            <a:r>
              <a:rPr lang="en-US" dirty="0"/>
              <a:t>"NLP" → [0, 0, 1]</a:t>
            </a:r>
            <a:endParaRPr lang="en-IN" dirty="0"/>
          </a:p>
        </p:txBody>
      </p:sp>
    </p:spTree>
    <p:extLst>
      <p:ext uri="{BB962C8B-B14F-4D97-AF65-F5344CB8AC3E}">
        <p14:creationId xmlns:p14="http://schemas.microsoft.com/office/powerpoint/2010/main" val="4216863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D599-8C94-4DD7-B02F-9E569E735138}"/>
              </a:ext>
            </a:extLst>
          </p:cNvPr>
          <p:cNvSpPr>
            <a:spLocks noGrp="1"/>
          </p:cNvSpPr>
          <p:nvPr>
            <p:ph type="title"/>
          </p:nvPr>
        </p:nvSpPr>
        <p:spPr/>
        <p:txBody>
          <a:bodyPr/>
          <a:lstStyle/>
          <a:p>
            <a:r>
              <a:rPr lang="en-IN" b="1" dirty="0"/>
              <a:t>Bag of Words (</a:t>
            </a:r>
            <a:r>
              <a:rPr lang="en-IN" b="1" dirty="0" err="1"/>
              <a:t>BoW</a:t>
            </a:r>
            <a:r>
              <a:rPr lang="en-IN" b="1" dirty="0"/>
              <a:t>)</a:t>
            </a:r>
            <a:endParaRPr lang="en-IN" dirty="0"/>
          </a:p>
        </p:txBody>
      </p:sp>
      <p:sp>
        <p:nvSpPr>
          <p:cNvPr id="3" name="Text Placeholder 2">
            <a:extLst>
              <a:ext uri="{FF2B5EF4-FFF2-40B4-BE49-F238E27FC236}">
                <a16:creationId xmlns:a16="http://schemas.microsoft.com/office/drawing/2014/main" id="{0A6574C3-8C86-45F7-92C5-B54B10700023}"/>
              </a:ext>
            </a:extLst>
          </p:cNvPr>
          <p:cNvSpPr>
            <a:spLocks noGrp="1"/>
          </p:cNvSpPr>
          <p:nvPr>
            <p:ph type="body" sz="quarter" idx="10"/>
          </p:nvPr>
        </p:nvSpPr>
        <p:spPr/>
        <p:txBody>
          <a:bodyPr/>
          <a:lstStyle/>
          <a:p>
            <a:pPr>
              <a:spcAft>
                <a:spcPts val="600"/>
              </a:spcAft>
            </a:pPr>
            <a:r>
              <a:rPr lang="en-US" dirty="0"/>
              <a:t>It is a fundamental text representation technique in NLP. </a:t>
            </a:r>
          </a:p>
          <a:p>
            <a:pPr>
              <a:spcAft>
                <a:spcPts val="600"/>
              </a:spcAft>
            </a:pPr>
            <a:r>
              <a:rPr lang="en-US" dirty="0"/>
              <a:t>It converts text into numerical vectors based on word frequency, disregarding grammar, word order, and semantics. </a:t>
            </a:r>
          </a:p>
          <a:p>
            <a:pPr>
              <a:spcAft>
                <a:spcPts val="600"/>
              </a:spcAft>
            </a:pPr>
            <a:r>
              <a:rPr lang="en-US" dirty="0"/>
              <a:t>It focuses solely on the occurrence of words in a given document or corpus.</a:t>
            </a:r>
            <a:endParaRPr lang="en-IN" dirty="0"/>
          </a:p>
        </p:txBody>
      </p:sp>
      <p:pic>
        <p:nvPicPr>
          <p:cNvPr id="4" name="Picture 3">
            <a:extLst>
              <a:ext uri="{FF2B5EF4-FFF2-40B4-BE49-F238E27FC236}">
                <a16:creationId xmlns:a16="http://schemas.microsoft.com/office/drawing/2014/main" id="{E81491F3-1937-4F72-ACA3-C73DBD089C84}"/>
              </a:ext>
            </a:extLst>
          </p:cNvPr>
          <p:cNvPicPr>
            <a:picLocks noChangeAspect="1"/>
          </p:cNvPicPr>
          <p:nvPr/>
        </p:nvPicPr>
        <p:blipFill>
          <a:blip r:embed="rId2"/>
          <a:stretch>
            <a:fillRect/>
          </a:stretch>
        </p:blipFill>
        <p:spPr>
          <a:xfrm>
            <a:off x="1930782" y="2796988"/>
            <a:ext cx="5860000" cy="2147125"/>
          </a:xfrm>
          <a:prstGeom prst="rect">
            <a:avLst/>
          </a:prstGeom>
        </p:spPr>
      </p:pic>
    </p:spTree>
    <p:extLst>
      <p:ext uri="{BB962C8B-B14F-4D97-AF65-F5344CB8AC3E}">
        <p14:creationId xmlns:p14="http://schemas.microsoft.com/office/powerpoint/2010/main" val="3121356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8C89-B1B5-4CEA-9632-D2F11E2D71E7}"/>
              </a:ext>
            </a:extLst>
          </p:cNvPr>
          <p:cNvSpPr>
            <a:spLocks noGrp="1"/>
          </p:cNvSpPr>
          <p:nvPr>
            <p:ph type="title"/>
          </p:nvPr>
        </p:nvSpPr>
        <p:spPr/>
        <p:txBody>
          <a:bodyPr/>
          <a:lstStyle/>
          <a:p>
            <a:r>
              <a:rPr lang="en-IN" dirty="0"/>
              <a:t>Bag of Words (</a:t>
            </a:r>
            <a:r>
              <a:rPr lang="en-IN" dirty="0" err="1"/>
              <a:t>BoW</a:t>
            </a:r>
            <a:r>
              <a:rPr lang="en-IN" dirty="0"/>
              <a:t>)</a:t>
            </a:r>
          </a:p>
        </p:txBody>
      </p:sp>
      <p:sp>
        <p:nvSpPr>
          <p:cNvPr id="3" name="Text Placeholder 2">
            <a:extLst>
              <a:ext uri="{FF2B5EF4-FFF2-40B4-BE49-F238E27FC236}">
                <a16:creationId xmlns:a16="http://schemas.microsoft.com/office/drawing/2014/main" id="{0AA4F63C-702A-47AE-A9A6-55BB1B2A4555}"/>
              </a:ext>
            </a:extLst>
          </p:cNvPr>
          <p:cNvSpPr>
            <a:spLocks noGrp="1"/>
          </p:cNvSpPr>
          <p:nvPr>
            <p:ph type="body" sz="quarter" idx="10"/>
          </p:nvPr>
        </p:nvSpPr>
        <p:spPr/>
        <p:txBody>
          <a:bodyPr/>
          <a:lstStyle/>
          <a:p>
            <a:pPr>
              <a:spcAft>
                <a:spcPts val="600"/>
              </a:spcAft>
            </a:pPr>
            <a:r>
              <a:rPr lang="en-US" dirty="0"/>
              <a:t>Text Preprocessing</a:t>
            </a:r>
          </a:p>
          <a:p>
            <a:pPr lvl="1">
              <a:spcAft>
                <a:spcPts val="600"/>
              </a:spcAft>
            </a:pPr>
            <a:r>
              <a:rPr lang="en-US" dirty="0"/>
              <a:t>Tokenize the text into words.</a:t>
            </a:r>
          </a:p>
          <a:p>
            <a:pPr lvl="1">
              <a:spcAft>
                <a:spcPts val="600"/>
              </a:spcAft>
            </a:pPr>
            <a:r>
              <a:rPr lang="en-US" dirty="0"/>
              <a:t>Convert text to lowercase.</a:t>
            </a:r>
          </a:p>
          <a:p>
            <a:pPr lvl="1">
              <a:spcAft>
                <a:spcPts val="600"/>
              </a:spcAft>
            </a:pPr>
            <a:r>
              <a:rPr lang="en-US" dirty="0"/>
              <a:t>Remove punctuation, </a:t>
            </a:r>
            <a:r>
              <a:rPr lang="en-US" dirty="0" err="1"/>
              <a:t>stopwords</a:t>
            </a:r>
            <a:r>
              <a:rPr lang="en-US" dirty="0"/>
              <a:t>, and special characters.</a:t>
            </a:r>
          </a:p>
          <a:p>
            <a:pPr>
              <a:spcAft>
                <a:spcPts val="600"/>
              </a:spcAft>
            </a:pPr>
            <a:r>
              <a:rPr lang="en-US" dirty="0"/>
              <a:t>Create a Vocabulary</a:t>
            </a:r>
          </a:p>
          <a:p>
            <a:pPr lvl="1">
              <a:spcAft>
                <a:spcPts val="600"/>
              </a:spcAft>
            </a:pPr>
            <a:r>
              <a:rPr lang="en-US" dirty="0"/>
              <a:t>List all unique words in the entire corpus.</a:t>
            </a:r>
          </a:p>
          <a:p>
            <a:pPr>
              <a:spcAft>
                <a:spcPts val="600"/>
              </a:spcAft>
            </a:pPr>
            <a:r>
              <a:rPr lang="en-US" dirty="0"/>
              <a:t>Generate Vectors</a:t>
            </a:r>
          </a:p>
          <a:p>
            <a:pPr lvl="1">
              <a:spcAft>
                <a:spcPts val="600"/>
              </a:spcAft>
            </a:pPr>
            <a:r>
              <a:rPr lang="en-US" dirty="0"/>
              <a:t>For each document, create a vector indicating the frequency of each word in the vocabulary.</a:t>
            </a:r>
          </a:p>
          <a:p>
            <a:pPr lvl="1">
              <a:spcAft>
                <a:spcPts val="600"/>
              </a:spcAft>
            </a:pPr>
            <a:r>
              <a:rPr lang="en-US" dirty="0"/>
              <a:t>If a word is absent, its frequency is 0.</a:t>
            </a:r>
            <a:endParaRPr lang="en-IN" dirty="0"/>
          </a:p>
        </p:txBody>
      </p:sp>
    </p:spTree>
    <p:extLst>
      <p:ext uri="{BB962C8B-B14F-4D97-AF65-F5344CB8AC3E}">
        <p14:creationId xmlns:p14="http://schemas.microsoft.com/office/powerpoint/2010/main" val="390719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8382-25CE-4847-948E-893B3B857ADE}"/>
              </a:ext>
            </a:extLst>
          </p:cNvPr>
          <p:cNvSpPr>
            <a:spLocks noGrp="1"/>
          </p:cNvSpPr>
          <p:nvPr>
            <p:ph type="title"/>
          </p:nvPr>
        </p:nvSpPr>
        <p:spPr/>
        <p:txBody>
          <a:bodyPr/>
          <a:lstStyle/>
          <a:p>
            <a:r>
              <a:rPr lang="en-IN" dirty="0"/>
              <a:t>Bag of Words (</a:t>
            </a:r>
            <a:r>
              <a:rPr lang="en-IN" dirty="0" err="1"/>
              <a:t>BoW</a:t>
            </a:r>
            <a:r>
              <a:rPr lang="en-IN" dirty="0"/>
              <a:t>)</a:t>
            </a:r>
          </a:p>
        </p:txBody>
      </p:sp>
      <p:sp>
        <p:nvSpPr>
          <p:cNvPr id="3" name="Text Placeholder 2">
            <a:extLst>
              <a:ext uri="{FF2B5EF4-FFF2-40B4-BE49-F238E27FC236}">
                <a16:creationId xmlns:a16="http://schemas.microsoft.com/office/drawing/2014/main" id="{9002808F-D160-4A8B-A252-BD836BA371FF}"/>
              </a:ext>
            </a:extLst>
          </p:cNvPr>
          <p:cNvSpPr>
            <a:spLocks noGrp="1"/>
          </p:cNvSpPr>
          <p:nvPr>
            <p:ph type="body" sz="quarter" idx="10"/>
          </p:nvPr>
        </p:nvSpPr>
        <p:spPr/>
        <p:txBody>
          <a:bodyPr/>
          <a:lstStyle/>
          <a:p>
            <a:pPr>
              <a:spcAft>
                <a:spcPts val="600"/>
              </a:spcAft>
            </a:pPr>
            <a:r>
              <a:rPr lang="en-US" b="1" dirty="0"/>
              <a:t>Corpus</a:t>
            </a:r>
            <a:r>
              <a:rPr lang="en-US" dirty="0"/>
              <a:t>:</a:t>
            </a:r>
          </a:p>
          <a:p>
            <a:pPr lvl="1">
              <a:spcAft>
                <a:spcPts val="600"/>
              </a:spcAft>
            </a:pPr>
            <a:r>
              <a:rPr lang="en-US" dirty="0"/>
              <a:t>"He is a good boy."</a:t>
            </a:r>
          </a:p>
          <a:p>
            <a:pPr lvl="1">
              <a:spcAft>
                <a:spcPts val="600"/>
              </a:spcAft>
            </a:pPr>
            <a:r>
              <a:rPr lang="en-US" dirty="0"/>
              <a:t>"She is a good girl."</a:t>
            </a:r>
          </a:p>
          <a:p>
            <a:pPr lvl="1">
              <a:spcAft>
                <a:spcPts val="600"/>
              </a:spcAft>
            </a:pPr>
            <a:r>
              <a:rPr lang="en-US" dirty="0"/>
              <a:t>"Boys and girls are good.“</a:t>
            </a:r>
          </a:p>
          <a:p>
            <a:pPr>
              <a:spcAft>
                <a:spcPts val="600"/>
              </a:spcAft>
            </a:pPr>
            <a:r>
              <a:rPr lang="en-US" b="1" dirty="0"/>
              <a:t>Step 1: Text Preprocessing</a:t>
            </a:r>
            <a:endParaRPr lang="en-US" dirty="0"/>
          </a:p>
          <a:p>
            <a:pPr lvl="1">
              <a:spcAft>
                <a:spcPts val="600"/>
              </a:spcAft>
            </a:pPr>
            <a:r>
              <a:rPr lang="en-US" b="1" dirty="0"/>
              <a:t>Remove </a:t>
            </a:r>
            <a:r>
              <a:rPr lang="en-US" b="1" dirty="0" err="1"/>
              <a:t>Stopwords</a:t>
            </a:r>
            <a:r>
              <a:rPr lang="en-US" dirty="0"/>
              <a:t>: Remove common words like "he," "is," "a," "and," etc.</a:t>
            </a:r>
          </a:p>
          <a:p>
            <a:pPr lvl="1">
              <a:spcAft>
                <a:spcPts val="600"/>
              </a:spcAft>
            </a:pPr>
            <a:r>
              <a:rPr lang="en-US" b="1" dirty="0"/>
              <a:t>Stemming</a:t>
            </a:r>
            <a:r>
              <a:rPr lang="en-US" dirty="0"/>
              <a:t>: Reduce words to their root form (e.g., "boys" → "boy," "girls" → "girl").</a:t>
            </a:r>
          </a:p>
          <a:p>
            <a:pPr>
              <a:spcAft>
                <a:spcPts val="600"/>
              </a:spcAft>
            </a:pPr>
            <a:r>
              <a:rPr lang="en-US" b="1" dirty="0"/>
              <a:t>Processed Sentences</a:t>
            </a:r>
            <a:r>
              <a:rPr lang="en-US" dirty="0"/>
              <a:t>:</a:t>
            </a:r>
          </a:p>
          <a:p>
            <a:pPr lvl="1">
              <a:spcAft>
                <a:spcPts val="600"/>
              </a:spcAft>
            </a:pPr>
            <a:r>
              <a:rPr lang="en-US" dirty="0"/>
              <a:t>"good boy"</a:t>
            </a:r>
          </a:p>
          <a:p>
            <a:pPr lvl="1">
              <a:spcAft>
                <a:spcPts val="600"/>
              </a:spcAft>
            </a:pPr>
            <a:r>
              <a:rPr lang="en-US" dirty="0"/>
              <a:t>"good girl"</a:t>
            </a:r>
          </a:p>
          <a:p>
            <a:pPr lvl="1">
              <a:spcAft>
                <a:spcPts val="600"/>
              </a:spcAft>
            </a:pPr>
            <a:r>
              <a:rPr lang="en-US" dirty="0"/>
              <a:t>"boy girl good"</a:t>
            </a:r>
          </a:p>
          <a:p>
            <a:endParaRPr lang="en-IN" dirty="0"/>
          </a:p>
        </p:txBody>
      </p:sp>
    </p:spTree>
    <p:extLst>
      <p:ext uri="{BB962C8B-B14F-4D97-AF65-F5344CB8AC3E}">
        <p14:creationId xmlns:p14="http://schemas.microsoft.com/office/powerpoint/2010/main" val="3930016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AA2E-071D-4585-A6F4-F624B907ED06}"/>
              </a:ext>
            </a:extLst>
          </p:cNvPr>
          <p:cNvSpPr>
            <a:spLocks noGrp="1"/>
          </p:cNvSpPr>
          <p:nvPr>
            <p:ph type="title"/>
          </p:nvPr>
        </p:nvSpPr>
        <p:spPr/>
        <p:txBody>
          <a:bodyPr/>
          <a:lstStyle/>
          <a:p>
            <a:r>
              <a:rPr lang="en-IN" dirty="0"/>
              <a:t>Bag of Words (</a:t>
            </a:r>
            <a:r>
              <a:rPr lang="en-IN" dirty="0" err="1"/>
              <a:t>BoW</a:t>
            </a:r>
            <a:r>
              <a:rPr lang="en-IN" dirty="0"/>
              <a:t>)</a:t>
            </a:r>
          </a:p>
        </p:txBody>
      </p:sp>
      <p:sp>
        <p:nvSpPr>
          <p:cNvPr id="3" name="Text Placeholder 2">
            <a:extLst>
              <a:ext uri="{FF2B5EF4-FFF2-40B4-BE49-F238E27FC236}">
                <a16:creationId xmlns:a16="http://schemas.microsoft.com/office/drawing/2014/main" id="{EE55E779-F6B1-481A-8E6A-26FD193820F9}"/>
              </a:ext>
            </a:extLst>
          </p:cNvPr>
          <p:cNvSpPr>
            <a:spLocks noGrp="1"/>
          </p:cNvSpPr>
          <p:nvPr>
            <p:ph type="body" sz="quarter" idx="10"/>
          </p:nvPr>
        </p:nvSpPr>
        <p:spPr/>
        <p:txBody>
          <a:bodyPr/>
          <a:lstStyle/>
          <a:p>
            <a:pPr>
              <a:spcAft>
                <a:spcPts val="600"/>
              </a:spcAft>
            </a:pPr>
            <a:r>
              <a:rPr lang="en-US" dirty="0"/>
              <a:t>Step 2: Create Vocabulary</a:t>
            </a:r>
          </a:p>
          <a:p>
            <a:pPr lvl="1">
              <a:spcAft>
                <a:spcPts val="600"/>
              </a:spcAft>
            </a:pPr>
            <a:r>
              <a:rPr lang="en-US" dirty="0"/>
              <a:t>Extract unique words: ["good", "boy", "girl"].</a:t>
            </a:r>
            <a:endParaRPr lang="en-IN" dirty="0"/>
          </a:p>
          <a:p>
            <a:pPr>
              <a:spcAft>
                <a:spcPts val="600"/>
              </a:spcAft>
            </a:pPr>
            <a:r>
              <a:rPr lang="en-US" dirty="0"/>
              <a:t>Step 3: Generate Frequency Matrix</a:t>
            </a:r>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r>
              <a:rPr lang="en-US" dirty="0"/>
              <a:t>This table represents the Bag of Words matrix for the given corpus.</a:t>
            </a:r>
          </a:p>
          <a:p>
            <a:pPr>
              <a:spcAft>
                <a:spcPts val="600"/>
              </a:spcAft>
            </a:pPr>
            <a:r>
              <a:rPr lang="en-US" dirty="0"/>
              <a:t>There exist several variation on Bag of Word approach.</a:t>
            </a:r>
          </a:p>
          <a:p>
            <a:pPr>
              <a:spcAft>
                <a:spcPts val="600"/>
              </a:spcAft>
            </a:pPr>
            <a:endParaRPr lang="en-US" dirty="0"/>
          </a:p>
          <a:p>
            <a:endParaRPr lang="en-US" dirty="0"/>
          </a:p>
          <a:p>
            <a:endParaRPr lang="en-US" dirty="0"/>
          </a:p>
        </p:txBody>
      </p:sp>
      <p:pic>
        <p:nvPicPr>
          <p:cNvPr id="5" name="Picture 4">
            <a:extLst>
              <a:ext uri="{FF2B5EF4-FFF2-40B4-BE49-F238E27FC236}">
                <a16:creationId xmlns:a16="http://schemas.microsoft.com/office/drawing/2014/main" id="{1244C5CE-3888-41DA-A84C-DC16748CCD09}"/>
              </a:ext>
            </a:extLst>
          </p:cNvPr>
          <p:cNvPicPr>
            <a:picLocks noChangeAspect="1"/>
          </p:cNvPicPr>
          <p:nvPr/>
        </p:nvPicPr>
        <p:blipFill>
          <a:blip r:embed="rId2"/>
          <a:stretch>
            <a:fillRect/>
          </a:stretch>
        </p:blipFill>
        <p:spPr>
          <a:xfrm>
            <a:off x="1747418" y="2571750"/>
            <a:ext cx="5913838" cy="1366266"/>
          </a:xfrm>
          <a:prstGeom prst="rect">
            <a:avLst/>
          </a:prstGeom>
        </p:spPr>
      </p:pic>
    </p:spTree>
    <p:extLst>
      <p:ext uri="{BB962C8B-B14F-4D97-AF65-F5344CB8AC3E}">
        <p14:creationId xmlns:p14="http://schemas.microsoft.com/office/powerpoint/2010/main" val="1236432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D21A-78B5-4166-BF1A-CC092E6C50E3}"/>
              </a:ext>
            </a:extLst>
          </p:cNvPr>
          <p:cNvSpPr>
            <a:spLocks noGrp="1"/>
          </p:cNvSpPr>
          <p:nvPr>
            <p:ph type="title"/>
          </p:nvPr>
        </p:nvSpPr>
        <p:spPr/>
        <p:txBody>
          <a:bodyPr/>
          <a:lstStyle/>
          <a:p>
            <a:r>
              <a:rPr lang="en-IN" dirty="0"/>
              <a:t>TF-IDF</a:t>
            </a:r>
          </a:p>
        </p:txBody>
      </p:sp>
      <p:sp>
        <p:nvSpPr>
          <p:cNvPr id="3" name="Text Placeholder 2">
            <a:extLst>
              <a:ext uri="{FF2B5EF4-FFF2-40B4-BE49-F238E27FC236}">
                <a16:creationId xmlns:a16="http://schemas.microsoft.com/office/drawing/2014/main" id="{860688F3-7B1E-479D-B5E2-B1C394E2D8F2}"/>
              </a:ext>
            </a:extLst>
          </p:cNvPr>
          <p:cNvSpPr>
            <a:spLocks noGrp="1"/>
          </p:cNvSpPr>
          <p:nvPr>
            <p:ph type="body" sz="quarter" idx="10"/>
          </p:nvPr>
        </p:nvSpPr>
        <p:spPr/>
        <p:txBody>
          <a:bodyPr/>
          <a:lstStyle/>
          <a:p>
            <a:pPr>
              <a:spcAft>
                <a:spcPts val="600"/>
              </a:spcAft>
            </a:pPr>
            <a:r>
              <a:rPr lang="en-IN" dirty="0"/>
              <a:t>It stands for Term Frequency-Inverse Document Frequency.</a:t>
            </a:r>
          </a:p>
          <a:p>
            <a:pPr>
              <a:spcAft>
                <a:spcPts val="600"/>
              </a:spcAft>
            </a:pPr>
            <a:r>
              <a:rPr lang="en-US" dirty="0"/>
              <a:t>It is a statistical measure used in Natural Language Processing (NLP) to evaluate the importance of a word in a document relative to a collection (or corpus) of documents.</a:t>
            </a:r>
          </a:p>
          <a:p>
            <a:pPr>
              <a:spcAft>
                <a:spcPts val="600"/>
              </a:spcAft>
            </a:pPr>
            <a:r>
              <a:rPr lang="en-US" dirty="0"/>
              <a:t>It combines two components: Term Frequency (TF) and Inverse Document Frequency (IDF).</a:t>
            </a:r>
          </a:p>
          <a:p>
            <a:endParaRPr lang="en-IN" dirty="0"/>
          </a:p>
        </p:txBody>
      </p:sp>
    </p:spTree>
    <p:extLst>
      <p:ext uri="{BB962C8B-B14F-4D97-AF65-F5344CB8AC3E}">
        <p14:creationId xmlns:p14="http://schemas.microsoft.com/office/powerpoint/2010/main" val="1707873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207D-DDDF-4B32-8128-1F39981AC6C1}"/>
              </a:ext>
            </a:extLst>
          </p:cNvPr>
          <p:cNvSpPr>
            <a:spLocks noGrp="1"/>
          </p:cNvSpPr>
          <p:nvPr>
            <p:ph type="title"/>
          </p:nvPr>
        </p:nvSpPr>
        <p:spPr/>
        <p:txBody>
          <a:bodyPr/>
          <a:lstStyle/>
          <a:p>
            <a:r>
              <a:rPr lang="en-IN" dirty="0"/>
              <a:t>TF-IDF</a:t>
            </a:r>
          </a:p>
        </p:txBody>
      </p:sp>
      <p:sp>
        <p:nvSpPr>
          <p:cNvPr id="3" name="Text Placeholder 2">
            <a:extLst>
              <a:ext uri="{FF2B5EF4-FFF2-40B4-BE49-F238E27FC236}">
                <a16:creationId xmlns:a16="http://schemas.microsoft.com/office/drawing/2014/main" id="{F09C0FA1-B91E-400A-936E-B6A8047A06D3}"/>
              </a:ext>
            </a:extLst>
          </p:cNvPr>
          <p:cNvSpPr>
            <a:spLocks noGrp="1"/>
          </p:cNvSpPr>
          <p:nvPr>
            <p:ph type="body" sz="quarter" idx="10"/>
          </p:nvPr>
        </p:nvSpPr>
        <p:spPr/>
        <p:txBody>
          <a:bodyPr/>
          <a:lstStyle/>
          <a:p>
            <a:pPr>
              <a:spcAft>
                <a:spcPts val="600"/>
              </a:spcAft>
            </a:pPr>
            <a:r>
              <a:rPr lang="en-IN" dirty="0"/>
              <a:t>Term Frequency (TF)</a:t>
            </a:r>
          </a:p>
          <a:p>
            <a:pPr lvl="1">
              <a:spcAft>
                <a:spcPts val="600"/>
              </a:spcAft>
            </a:pPr>
            <a:r>
              <a:rPr lang="en-US" dirty="0"/>
              <a:t>Measures how frequently a term appears in a document.</a:t>
            </a:r>
          </a:p>
          <a:p>
            <a:pPr>
              <a:spcAft>
                <a:spcPts val="600"/>
              </a:spcAft>
            </a:pPr>
            <a:r>
              <a:rPr lang="en-IN" dirty="0"/>
              <a:t>Formula:</a:t>
            </a:r>
          </a:p>
          <a:p>
            <a:pPr>
              <a:spcAft>
                <a:spcPts val="600"/>
              </a:spcAft>
            </a:pPr>
            <a:endParaRPr lang="en-US" dirty="0"/>
          </a:p>
          <a:p>
            <a:pPr>
              <a:spcAft>
                <a:spcPts val="600"/>
              </a:spcAft>
            </a:pPr>
            <a:endParaRPr lang="en-US" dirty="0"/>
          </a:p>
          <a:p>
            <a:pPr>
              <a:spcAft>
                <a:spcPts val="600"/>
              </a:spcAft>
            </a:pPr>
            <a:r>
              <a:rPr lang="en-IN" dirty="0"/>
              <a:t>Inverse Document Frequency (IDF)</a:t>
            </a:r>
          </a:p>
          <a:p>
            <a:pPr lvl="1">
              <a:spcAft>
                <a:spcPts val="600"/>
              </a:spcAft>
            </a:pPr>
            <a:r>
              <a:rPr lang="en-US" dirty="0"/>
              <a:t>Measures how unique or rare a word is across all documents.</a:t>
            </a:r>
          </a:p>
          <a:p>
            <a:pPr lvl="1">
              <a:spcAft>
                <a:spcPts val="600"/>
              </a:spcAft>
            </a:pPr>
            <a:r>
              <a:rPr lang="en-US" dirty="0"/>
              <a:t>Words that occur in many documents (e.g., "the," "is") get lower scores, while rare words get higher scores.</a:t>
            </a:r>
            <a:endParaRPr lang="en-IN" dirty="0"/>
          </a:p>
        </p:txBody>
      </p:sp>
      <p:pic>
        <p:nvPicPr>
          <p:cNvPr id="4" name="Picture 3">
            <a:extLst>
              <a:ext uri="{FF2B5EF4-FFF2-40B4-BE49-F238E27FC236}">
                <a16:creationId xmlns:a16="http://schemas.microsoft.com/office/drawing/2014/main" id="{B4961D33-0786-4670-9201-1753BFE8CBCE}"/>
              </a:ext>
            </a:extLst>
          </p:cNvPr>
          <p:cNvPicPr>
            <a:picLocks noChangeAspect="1"/>
          </p:cNvPicPr>
          <p:nvPr/>
        </p:nvPicPr>
        <p:blipFill>
          <a:blip r:embed="rId2"/>
          <a:stretch>
            <a:fillRect/>
          </a:stretch>
        </p:blipFill>
        <p:spPr>
          <a:xfrm>
            <a:off x="1745431" y="2333592"/>
            <a:ext cx="4458322" cy="476316"/>
          </a:xfrm>
          <a:prstGeom prst="rect">
            <a:avLst/>
          </a:prstGeom>
        </p:spPr>
      </p:pic>
      <p:pic>
        <p:nvPicPr>
          <p:cNvPr id="5" name="Picture 4">
            <a:extLst>
              <a:ext uri="{FF2B5EF4-FFF2-40B4-BE49-F238E27FC236}">
                <a16:creationId xmlns:a16="http://schemas.microsoft.com/office/drawing/2014/main" id="{84DF267A-EAF1-45CD-BC42-87F53B1183E1}"/>
              </a:ext>
            </a:extLst>
          </p:cNvPr>
          <p:cNvPicPr>
            <a:picLocks noChangeAspect="1"/>
          </p:cNvPicPr>
          <p:nvPr/>
        </p:nvPicPr>
        <p:blipFill>
          <a:blip r:embed="rId3"/>
          <a:stretch>
            <a:fillRect/>
          </a:stretch>
        </p:blipFill>
        <p:spPr>
          <a:xfrm>
            <a:off x="1745431" y="4188130"/>
            <a:ext cx="4572638" cy="543001"/>
          </a:xfrm>
          <a:prstGeom prst="rect">
            <a:avLst/>
          </a:prstGeom>
        </p:spPr>
      </p:pic>
    </p:spTree>
    <p:extLst>
      <p:ext uri="{BB962C8B-B14F-4D97-AF65-F5344CB8AC3E}">
        <p14:creationId xmlns:p14="http://schemas.microsoft.com/office/powerpoint/2010/main" val="18762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0E40-6042-409D-AB44-7E1D102102CB}"/>
              </a:ext>
            </a:extLst>
          </p:cNvPr>
          <p:cNvSpPr>
            <a:spLocks noGrp="1"/>
          </p:cNvSpPr>
          <p:nvPr>
            <p:ph type="title"/>
          </p:nvPr>
        </p:nvSpPr>
        <p:spPr/>
        <p:txBody>
          <a:bodyPr/>
          <a:lstStyle/>
          <a:p>
            <a:r>
              <a:rPr lang="en-US" dirty="0"/>
              <a:t>Key Features of Natural Language</a:t>
            </a:r>
            <a:endParaRPr lang="en-IN" dirty="0"/>
          </a:p>
        </p:txBody>
      </p:sp>
      <p:sp>
        <p:nvSpPr>
          <p:cNvPr id="3" name="Text Placeholder 2">
            <a:extLst>
              <a:ext uri="{FF2B5EF4-FFF2-40B4-BE49-F238E27FC236}">
                <a16:creationId xmlns:a16="http://schemas.microsoft.com/office/drawing/2014/main" id="{B934C5BC-70A0-4B5E-BCEA-AE6112CE3987}"/>
              </a:ext>
            </a:extLst>
          </p:cNvPr>
          <p:cNvSpPr>
            <a:spLocks noGrp="1"/>
          </p:cNvSpPr>
          <p:nvPr>
            <p:ph type="body" sz="quarter" idx="10"/>
          </p:nvPr>
        </p:nvSpPr>
        <p:spPr/>
        <p:txBody>
          <a:bodyPr/>
          <a:lstStyle/>
          <a:p>
            <a:pPr>
              <a:spcAft>
                <a:spcPts val="600"/>
              </a:spcAft>
            </a:pPr>
            <a:r>
              <a:rPr lang="en-IN" b="1" dirty="0"/>
              <a:t>Context-Dependence</a:t>
            </a:r>
          </a:p>
          <a:p>
            <a:pPr lvl="1">
              <a:spcAft>
                <a:spcPts val="600"/>
              </a:spcAft>
            </a:pPr>
            <a:r>
              <a:rPr lang="en-US" dirty="0"/>
              <a:t>Meaning often depends on context, shared knowledge, and cultural norms.</a:t>
            </a:r>
          </a:p>
          <a:p>
            <a:pPr lvl="1">
              <a:spcAft>
                <a:spcPts val="600"/>
              </a:spcAft>
            </a:pPr>
            <a:r>
              <a:rPr lang="en-US" dirty="0"/>
              <a:t>Example: "Can you pass the salt?" is often a polite request, not a literal inquiry about ability.</a:t>
            </a:r>
          </a:p>
          <a:p>
            <a:pPr>
              <a:spcAft>
                <a:spcPts val="600"/>
              </a:spcAft>
            </a:pPr>
            <a:r>
              <a:rPr lang="en-IN" b="1" dirty="0"/>
              <a:t>Dynamic Evolution</a:t>
            </a:r>
          </a:p>
          <a:p>
            <a:pPr lvl="1">
              <a:spcAft>
                <a:spcPts val="600"/>
              </a:spcAft>
            </a:pPr>
            <a:r>
              <a:rPr lang="en-US" dirty="0"/>
              <a:t>Vocabulary, usage, and grammar rules change over time.</a:t>
            </a:r>
          </a:p>
          <a:p>
            <a:pPr lvl="1">
              <a:spcAft>
                <a:spcPts val="600"/>
              </a:spcAft>
            </a:pPr>
            <a:r>
              <a:rPr lang="en-US" dirty="0"/>
              <a:t>Example: The addition of words like "selfie" or "emoji" to modern dictionaries.</a:t>
            </a:r>
            <a:endParaRPr lang="en-IN" dirty="0"/>
          </a:p>
          <a:p>
            <a:endParaRPr lang="en-IN" dirty="0"/>
          </a:p>
        </p:txBody>
      </p:sp>
    </p:spTree>
    <p:extLst>
      <p:ext uri="{BB962C8B-B14F-4D97-AF65-F5344CB8AC3E}">
        <p14:creationId xmlns:p14="http://schemas.microsoft.com/office/powerpoint/2010/main" val="1455701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DD3C-46B4-42A5-B8AC-E5BAEFC51D5E}"/>
              </a:ext>
            </a:extLst>
          </p:cNvPr>
          <p:cNvSpPr>
            <a:spLocks noGrp="1"/>
          </p:cNvSpPr>
          <p:nvPr>
            <p:ph type="title"/>
          </p:nvPr>
        </p:nvSpPr>
        <p:spPr/>
        <p:txBody>
          <a:bodyPr/>
          <a:lstStyle/>
          <a:p>
            <a:r>
              <a:rPr lang="en-IN" dirty="0"/>
              <a:t>TF-IDF</a:t>
            </a:r>
          </a:p>
        </p:txBody>
      </p:sp>
      <p:sp>
        <p:nvSpPr>
          <p:cNvPr id="3" name="Text Placeholder 2">
            <a:extLst>
              <a:ext uri="{FF2B5EF4-FFF2-40B4-BE49-F238E27FC236}">
                <a16:creationId xmlns:a16="http://schemas.microsoft.com/office/drawing/2014/main" id="{DCE6DBCC-7F37-4A90-9592-E3C1336FDDFB}"/>
              </a:ext>
            </a:extLst>
          </p:cNvPr>
          <p:cNvSpPr>
            <a:spLocks noGrp="1"/>
          </p:cNvSpPr>
          <p:nvPr>
            <p:ph type="body" sz="quarter" idx="10"/>
          </p:nvPr>
        </p:nvSpPr>
        <p:spPr/>
        <p:txBody>
          <a:bodyPr/>
          <a:lstStyle/>
          <a:p>
            <a:pPr>
              <a:spcAft>
                <a:spcPts val="600"/>
              </a:spcAft>
            </a:pPr>
            <a:r>
              <a:rPr lang="en-US" b="1" dirty="0"/>
              <a:t>Corpus</a:t>
            </a:r>
            <a:r>
              <a:rPr lang="en-US" dirty="0"/>
              <a:t>:</a:t>
            </a:r>
          </a:p>
          <a:p>
            <a:pPr lvl="1">
              <a:spcAft>
                <a:spcPts val="600"/>
              </a:spcAft>
            </a:pPr>
            <a:r>
              <a:rPr lang="en-US" dirty="0"/>
              <a:t>"He is a good boy."</a:t>
            </a:r>
          </a:p>
          <a:p>
            <a:pPr lvl="1">
              <a:spcAft>
                <a:spcPts val="600"/>
              </a:spcAft>
            </a:pPr>
            <a:r>
              <a:rPr lang="en-US" dirty="0"/>
              <a:t>"She is a good girl."</a:t>
            </a:r>
          </a:p>
          <a:p>
            <a:pPr lvl="1">
              <a:spcAft>
                <a:spcPts val="600"/>
              </a:spcAft>
            </a:pPr>
            <a:r>
              <a:rPr lang="en-US" dirty="0"/>
              <a:t>"Boys and girls are good.“</a:t>
            </a:r>
          </a:p>
          <a:p>
            <a:r>
              <a:rPr lang="en-IN" dirty="0"/>
              <a:t>Vocabulary: ["good", "boy", "girl"]</a:t>
            </a:r>
          </a:p>
          <a:p>
            <a:endParaRPr lang="en-US" dirty="0"/>
          </a:p>
          <a:p>
            <a:r>
              <a:rPr lang="en-IN" dirty="0"/>
              <a:t>Compute Term Frequencies (TF)</a:t>
            </a:r>
          </a:p>
        </p:txBody>
      </p:sp>
      <p:pic>
        <p:nvPicPr>
          <p:cNvPr id="4" name="Picture 3">
            <a:extLst>
              <a:ext uri="{FF2B5EF4-FFF2-40B4-BE49-F238E27FC236}">
                <a16:creationId xmlns:a16="http://schemas.microsoft.com/office/drawing/2014/main" id="{055B179E-880B-4F67-9D2C-0880A2FF5C99}"/>
              </a:ext>
            </a:extLst>
          </p:cNvPr>
          <p:cNvPicPr>
            <a:picLocks noChangeAspect="1"/>
          </p:cNvPicPr>
          <p:nvPr/>
        </p:nvPicPr>
        <p:blipFill>
          <a:blip r:embed="rId2"/>
          <a:stretch>
            <a:fillRect/>
          </a:stretch>
        </p:blipFill>
        <p:spPr>
          <a:xfrm>
            <a:off x="1533318" y="3381795"/>
            <a:ext cx="5687219" cy="1562318"/>
          </a:xfrm>
          <a:prstGeom prst="rect">
            <a:avLst/>
          </a:prstGeom>
        </p:spPr>
      </p:pic>
    </p:spTree>
    <p:extLst>
      <p:ext uri="{BB962C8B-B14F-4D97-AF65-F5344CB8AC3E}">
        <p14:creationId xmlns:p14="http://schemas.microsoft.com/office/powerpoint/2010/main" val="323901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8CB7-90E9-409D-860C-BA77B67398F3}"/>
              </a:ext>
            </a:extLst>
          </p:cNvPr>
          <p:cNvSpPr>
            <a:spLocks noGrp="1"/>
          </p:cNvSpPr>
          <p:nvPr>
            <p:ph type="title"/>
          </p:nvPr>
        </p:nvSpPr>
        <p:spPr/>
        <p:txBody>
          <a:bodyPr/>
          <a:lstStyle/>
          <a:p>
            <a:r>
              <a:rPr lang="en-IN" dirty="0"/>
              <a:t>TF-IDF</a:t>
            </a:r>
          </a:p>
        </p:txBody>
      </p:sp>
      <p:sp>
        <p:nvSpPr>
          <p:cNvPr id="3" name="Text Placeholder 2">
            <a:extLst>
              <a:ext uri="{FF2B5EF4-FFF2-40B4-BE49-F238E27FC236}">
                <a16:creationId xmlns:a16="http://schemas.microsoft.com/office/drawing/2014/main" id="{5633EDD3-EA78-44DD-8E1C-C3234F615A44}"/>
              </a:ext>
            </a:extLst>
          </p:cNvPr>
          <p:cNvSpPr>
            <a:spLocks noGrp="1"/>
          </p:cNvSpPr>
          <p:nvPr>
            <p:ph type="body" sz="quarter" idx="10"/>
          </p:nvPr>
        </p:nvSpPr>
        <p:spPr/>
        <p:txBody>
          <a:bodyPr/>
          <a:lstStyle/>
          <a:p>
            <a:r>
              <a:rPr lang="en-IN" dirty="0"/>
              <a:t>Compute Inverse Document Frequencies (IDF)</a:t>
            </a:r>
          </a:p>
        </p:txBody>
      </p:sp>
      <p:pic>
        <p:nvPicPr>
          <p:cNvPr id="4" name="Picture 3">
            <a:extLst>
              <a:ext uri="{FF2B5EF4-FFF2-40B4-BE49-F238E27FC236}">
                <a16:creationId xmlns:a16="http://schemas.microsoft.com/office/drawing/2014/main" id="{625AB55A-DBEB-4534-9510-C6AF7176E61C}"/>
              </a:ext>
            </a:extLst>
          </p:cNvPr>
          <p:cNvPicPr>
            <a:picLocks noChangeAspect="1"/>
          </p:cNvPicPr>
          <p:nvPr/>
        </p:nvPicPr>
        <p:blipFill>
          <a:blip r:embed="rId2"/>
          <a:stretch>
            <a:fillRect/>
          </a:stretch>
        </p:blipFill>
        <p:spPr>
          <a:xfrm>
            <a:off x="1371969" y="2133846"/>
            <a:ext cx="6400061" cy="2133354"/>
          </a:xfrm>
          <a:prstGeom prst="rect">
            <a:avLst/>
          </a:prstGeom>
        </p:spPr>
      </p:pic>
    </p:spTree>
    <p:extLst>
      <p:ext uri="{BB962C8B-B14F-4D97-AF65-F5344CB8AC3E}">
        <p14:creationId xmlns:p14="http://schemas.microsoft.com/office/powerpoint/2010/main" val="2378709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C994-E1F7-462B-B924-D343BEE753DC}"/>
              </a:ext>
            </a:extLst>
          </p:cNvPr>
          <p:cNvSpPr>
            <a:spLocks noGrp="1"/>
          </p:cNvSpPr>
          <p:nvPr>
            <p:ph type="title"/>
          </p:nvPr>
        </p:nvSpPr>
        <p:spPr/>
        <p:txBody>
          <a:bodyPr/>
          <a:lstStyle/>
          <a:p>
            <a:r>
              <a:rPr lang="en-IN" dirty="0"/>
              <a:t>TF-IDF</a:t>
            </a:r>
          </a:p>
        </p:txBody>
      </p:sp>
      <p:sp>
        <p:nvSpPr>
          <p:cNvPr id="3" name="Text Placeholder 2">
            <a:extLst>
              <a:ext uri="{FF2B5EF4-FFF2-40B4-BE49-F238E27FC236}">
                <a16:creationId xmlns:a16="http://schemas.microsoft.com/office/drawing/2014/main" id="{474CCDC3-9AFA-46FB-8F23-68EEF3007FA2}"/>
              </a:ext>
            </a:extLst>
          </p:cNvPr>
          <p:cNvSpPr>
            <a:spLocks noGrp="1"/>
          </p:cNvSpPr>
          <p:nvPr>
            <p:ph type="body" sz="quarter" idx="10"/>
          </p:nvPr>
        </p:nvSpPr>
        <p:spPr/>
        <p:txBody>
          <a:bodyPr/>
          <a:lstStyle/>
          <a:p>
            <a:r>
              <a:rPr lang="en-IN" dirty="0"/>
              <a:t>Compute TF-IDF</a:t>
            </a:r>
          </a:p>
          <a:p>
            <a:pPr lvl="1"/>
            <a:r>
              <a:rPr lang="en-US" dirty="0"/>
              <a:t>Multiply the TF values by the corresponding IDF values</a:t>
            </a:r>
          </a:p>
          <a:p>
            <a:pPr lvl="1"/>
            <a:endParaRPr lang="en-US" dirty="0"/>
          </a:p>
          <a:p>
            <a:pPr lvl="1"/>
            <a:endParaRPr lang="en-IN" dirty="0"/>
          </a:p>
        </p:txBody>
      </p:sp>
      <p:pic>
        <p:nvPicPr>
          <p:cNvPr id="4" name="Picture 3">
            <a:extLst>
              <a:ext uri="{FF2B5EF4-FFF2-40B4-BE49-F238E27FC236}">
                <a16:creationId xmlns:a16="http://schemas.microsoft.com/office/drawing/2014/main" id="{CFAB6BFC-0EBC-434D-AC7D-963160C1E0C5}"/>
              </a:ext>
            </a:extLst>
          </p:cNvPr>
          <p:cNvPicPr>
            <a:picLocks noChangeAspect="1"/>
          </p:cNvPicPr>
          <p:nvPr/>
        </p:nvPicPr>
        <p:blipFill>
          <a:blip r:embed="rId2"/>
          <a:stretch>
            <a:fillRect/>
          </a:stretch>
        </p:blipFill>
        <p:spPr>
          <a:xfrm>
            <a:off x="1055164" y="2275430"/>
            <a:ext cx="7221201" cy="1686970"/>
          </a:xfrm>
          <a:prstGeom prst="rect">
            <a:avLst/>
          </a:prstGeom>
        </p:spPr>
      </p:pic>
    </p:spTree>
    <p:extLst>
      <p:ext uri="{BB962C8B-B14F-4D97-AF65-F5344CB8AC3E}">
        <p14:creationId xmlns:p14="http://schemas.microsoft.com/office/powerpoint/2010/main" val="3615160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6FBA-4E57-4E98-B078-52CF9F8CD133}"/>
              </a:ext>
            </a:extLst>
          </p:cNvPr>
          <p:cNvSpPr>
            <a:spLocks noGrp="1"/>
          </p:cNvSpPr>
          <p:nvPr>
            <p:ph type="title"/>
          </p:nvPr>
        </p:nvSpPr>
        <p:spPr/>
        <p:txBody>
          <a:bodyPr/>
          <a:lstStyle/>
          <a:p>
            <a:r>
              <a:rPr lang="en-US" dirty="0"/>
              <a:t>TF-IDF</a:t>
            </a:r>
            <a:endParaRPr lang="en-IN" dirty="0"/>
          </a:p>
        </p:txBody>
      </p:sp>
      <p:sp>
        <p:nvSpPr>
          <p:cNvPr id="3" name="Text Placeholder 2">
            <a:extLst>
              <a:ext uri="{FF2B5EF4-FFF2-40B4-BE49-F238E27FC236}">
                <a16:creationId xmlns:a16="http://schemas.microsoft.com/office/drawing/2014/main" id="{D1DA81C5-DC07-4495-8C02-CB600A98C70B}"/>
              </a:ext>
            </a:extLst>
          </p:cNvPr>
          <p:cNvSpPr>
            <a:spLocks noGrp="1"/>
          </p:cNvSpPr>
          <p:nvPr>
            <p:ph type="body" sz="quarter" idx="10"/>
          </p:nvPr>
        </p:nvSpPr>
        <p:spPr/>
        <p:txBody>
          <a:bodyPr/>
          <a:lstStyle/>
          <a:p>
            <a:pPr>
              <a:spcAft>
                <a:spcPts val="600"/>
              </a:spcAft>
            </a:pPr>
            <a:r>
              <a:rPr lang="en-US" dirty="0"/>
              <a:t>Practice question:</a:t>
            </a:r>
          </a:p>
          <a:p>
            <a:pPr lvl="1">
              <a:spcAft>
                <a:spcPts val="600"/>
              </a:spcAft>
            </a:pPr>
            <a:r>
              <a:rPr lang="en-US" dirty="0"/>
              <a:t>Document 1 (D1): "The cat sat on the mat.“</a:t>
            </a:r>
          </a:p>
          <a:p>
            <a:pPr lvl="1">
              <a:spcAft>
                <a:spcPts val="600"/>
              </a:spcAft>
            </a:pPr>
            <a:r>
              <a:rPr lang="en-US" dirty="0"/>
              <a:t>Document 2 (D2): "The dog sat on the mat."</a:t>
            </a:r>
          </a:p>
          <a:p>
            <a:pPr lvl="1">
              <a:spcAft>
                <a:spcPts val="600"/>
              </a:spcAft>
            </a:pPr>
            <a:r>
              <a:rPr lang="en-US" dirty="0"/>
              <a:t>Document 3 (D3): "The cat and the dog are friends.“</a:t>
            </a:r>
          </a:p>
          <a:p>
            <a:pPr lvl="1">
              <a:spcAft>
                <a:spcPts val="600"/>
              </a:spcAft>
            </a:pPr>
            <a:r>
              <a:rPr lang="en-US" dirty="0"/>
              <a:t>Document 4 (D4): "Cats and dogs love to play on the mat."</a:t>
            </a:r>
            <a:endParaRPr lang="en-IN" dirty="0"/>
          </a:p>
        </p:txBody>
      </p:sp>
    </p:spTree>
    <p:extLst>
      <p:ext uri="{BB962C8B-B14F-4D97-AF65-F5344CB8AC3E}">
        <p14:creationId xmlns:p14="http://schemas.microsoft.com/office/powerpoint/2010/main" val="2545167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82C1-0CF1-4675-8786-0A879511E236}"/>
              </a:ext>
            </a:extLst>
          </p:cNvPr>
          <p:cNvSpPr>
            <a:spLocks noGrp="1"/>
          </p:cNvSpPr>
          <p:nvPr>
            <p:ph type="title"/>
          </p:nvPr>
        </p:nvSpPr>
        <p:spPr/>
        <p:txBody>
          <a:bodyPr/>
          <a:lstStyle/>
          <a:p>
            <a:r>
              <a:rPr lang="en-US" dirty="0"/>
              <a:t>TF-IDF</a:t>
            </a:r>
            <a:endParaRPr lang="en-IN" dirty="0"/>
          </a:p>
        </p:txBody>
      </p:sp>
      <p:sp>
        <p:nvSpPr>
          <p:cNvPr id="3" name="Text Placeholder 2">
            <a:extLst>
              <a:ext uri="{FF2B5EF4-FFF2-40B4-BE49-F238E27FC236}">
                <a16:creationId xmlns:a16="http://schemas.microsoft.com/office/drawing/2014/main" id="{49E64DF1-08FD-464A-BB60-FAC10667DF4E}"/>
              </a:ext>
            </a:extLst>
          </p:cNvPr>
          <p:cNvSpPr>
            <a:spLocks noGrp="1"/>
          </p:cNvSpPr>
          <p:nvPr>
            <p:ph type="body" sz="quarter" idx="10"/>
          </p:nvPr>
        </p:nvSpPr>
        <p:spPr/>
        <p:txBody>
          <a:bodyPr/>
          <a:lstStyle/>
          <a:p>
            <a:pPr>
              <a:spcAft>
                <a:spcPts val="600"/>
              </a:spcAft>
            </a:pPr>
            <a:r>
              <a:rPr lang="en-US" dirty="0"/>
              <a:t>Preprocessing:</a:t>
            </a:r>
          </a:p>
          <a:p>
            <a:pPr lvl="1">
              <a:spcAft>
                <a:spcPts val="600"/>
              </a:spcAft>
            </a:pPr>
            <a:r>
              <a:rPr lang="en-US" dirty="0"/>
              <a:t>Tokenize, </a:t>
            </a:r>
          </a:p>
          <a:p>
            <a:pPr lvl="1">
              <a:spcAft>
                <a:spcPts val="600"/>
              </a:spcAft>
            </a:pPr>
            <a:r>
              <a:rPr lang="en-US" dirty="0"/>
              <a:t>Lowercase, </a:t>
            </a:r>
          </a:p>
          <a:p>
            <a:pPr lvl="1">
              <a:spcAft>
                <a:spcPts val="600"/>
              </a:spcAft>
            </a:pPr>
            <a:r>
              <a:rPr lang="en-US" dirty="0"/>
              <a:t>Remove Punctuation</a:t>
            </a:r>
          </a:p>
          <a:p>
            <a:pPr lvl="1">
              <a:spcAft>
                <a:spcPts val="600"/>
              </a:spcAft>
            </a:pPr>
            <a:r>
              <a:rPr lang="en-US" dirty="0"/>
              <a:t>Stop Words</a:t>
            </a:r>
          </a:p>
          <a:p>
            <a:pPr lvl="1">
              <a:spcAft>
                <a:spcPts val="600"/>
              </a:spcAft>
            </a:pPr>
            <a:endParaRPr lang="en-US" dirty="0"/>
          </a:p>
          <a:p>
            <a:pPr>
              <a:spcAft>
                <a:spcPts val="600"/>
              </a:spcAft>
            </a:pPr>
            <a:r>
              <a:rPr lang="da-DK" dirty="0"/>
              <a:t>D1: ["cat", "sat", "mat"]</a:t>
            </a:r>
          </a:p>
          <a:p>
            <a:pPr>
              <a:spcAft>
                <a:spcPts val="600"/>
              </a:spcAft>
            </a:pPr>
            <a:r>
              <a:rPr lang="da-DK" dirty="0"/>
              <a:t>D2: ["dog", "sat", "mat"]</a:t>
            </a:r>
          </a:p>
          <a:p>
            <a:pPr>
              <a:spcAft>
                <a:spcPts val="600"/>
              </a:spcAft>
            </a:pPr>
            <a:r>
              <a:rPr lang="da-DK" dirty="0"/>
              <a:t>D3: ["cat", "dog", "friend"]</a:t>
            </a:r>
          </a:p>
          <a:p>
            <a:pPr>
              <a:spcAft>
                <a:spcPts val="600"/>
              </a:spcAft>
            </a:pPr>
            <a:r>
              <a:rPr lang="da-DK" dirty="0"/>
              <a:t>D4: ["cat", "dog", "love", "play", "mat"]</a:t>
            </a:r>
            <a:endParaRPr lang="en-US" dirty="0"/>
          </a:p>
        </p:txBody>
      </p:sp>
    </p:spTree>
    <p:extLst>
      <p:ext uri="{BB962C8B-B14F-4D97-AF65-F5344CB8AC3E}">
        <p14:creationId xmlns:p14="http://schemas.microsoft.com/office/powerpoint/2010/main" val="257175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FD579-BD24-4A73-9024-E0D73E4D1E78}"/>
              </a:ext>
            </a:extLst>
          </p:cNvPr>
          <p:cNvSpPr>
            <a:spLocks noGrp="1"/>
          </p:cNvSpPr>
          <p:nvPr>
            <p:ph type="title"/>
          </p:nvPr>
        </p:nvSpPr>
        <p:spPr/>
        <p:txBody>
          <a:bodyPr/>
          <a:lstStyle/>
          <a:p>
            <a:r>
              <a:rPr lang="en-US" dirty="0"/>
              <a:t>TF-IDF</a:t>
            </a:r>
            <a:endParaRPr lang="en-IN" dirty="0"/>
          </a:p>
        </p:txBody>
      </p:sp>
      <p:sp>
        <p:nvSpPr>
          <p:cNvPr id="3" name="Text Placeholder 2">
            <a:extLst>
              <a:ext uri="{FF2B5EF4-FFF2-40B4-BE49-F238E27FC236}">
                <a16:creationId xmlns:a16="http://schemas.microsoft.com/office/drawing/2014/main" id="{58E3E15D-18F8-463C-B09D-07867000F638}"/>
              </a:ext>
            </a:extLst>
          </p:cNvPr>
          <p:cNvSpPr>
            <a:spLocks noGrp="1"/>
          </p:cNvSpPr>
          <p:nvPr>
            <p:ph type="body" sz="quarter" idx="10"/>
          </p:nvPr>
        </p:nvSpPr>
        <p:spPr/>
        <p:txBody>
          <a:bodyPr/>
          <a:lstStyle/>
          <a:p>
            <a:r>
              <a:rPr lang="en-US" dirty="0"/>
              <a:t>Term-frequency</a:t>
            </a:r>
            <a:endParaRPr lang="en-IN" dirty="0"/>
          </a:p>
        </p:txBody>
      </p:sp>
      <p:graphicFrame>
        <p:nvGraphicFramePr>
          <p:cNvPr id="4" name="Table 3">
            <a:extLst>
              <a:ext uri="{FF2B5EF4-FFF2-40B4-BE49-F238E27FC236}">
                <a16:creationId xmlns:a16="http://schemas.microsoft.com/office/drawing/2014/main" id="{D051F4C2-B194-42F8-9791-CE4148E17AC8}"/>
              </a:ext>
            </a:extLst>
          </p:cNvPr>
          <p:cNvGraphicFramePr>
            <a:graphicFrameLocks noGrp="1"/>
          </p:cNvGraphicFramePr>
          <p:nvPr>
            <p:extLst>
              <p:ext uri="{D42A27DB-BD31-4B8C-83A1-F6EECF244321}">
                <p14:modId xmlns:p14="http://schemas.microsoft.com/office/powerpoint/2010/main" val="3401143343"/>
              </p:ext>
            </p:extLst>
          </p:nvPr>
        </p:nvGraphicFramePr>
        <p:xfrm>
          <a:off x="860611" y="1970928"/>
          <a:ext cx="7234425" cy="2438400"/>
        </p:xfrm>
        <a:graphic>
          <a:graphicData uri="http://schemas.openxmlformats.org/drawingml/2006/table">
            <a:tbl>
              <a:tblPr>
                <a:tableStyleId>{5DA37D80-6434-44D0-A028-1B22A696006F}</a:tableStyleId>
              </a:tblPr>
              <a:tblGrid>
                <a:gridCol w="1446885">
                  <a:extLst>
                    <a:ext uri="{9D8B030D-6E8A-4147-A177-3AD203B41FA5}">
                      <a16:colId xmlns:a16="http://schemas.microsoft.com/office/drawing/2014/main" val="2659564085"/>
                    </a:ext>
                  </a:extLst>
                </a:gridCol>
                <a:gridCol w="1446885">
                  <a:extLst>
                    <a:ext uri="{9D8B030D-6E8A-4147-A177-3AD203B41FA5}">
                      <a16:colId xmlns:a16="http://schemas.microsoft.com/office/drawing/2014/main" val="2661572976"/>
                    </a:ext>
                  </a:extLst>
                </a:gridCol>
                <a:gridCol w="1446885">
                  <a:extLst>
                    <a:ext uri="{9D8B030D-6E8A-4147-A177-3AD203B41FA5}">
                      <a16:colId xmlns:a16="http://schemas.microsoft.com/office/drawing/2014/main" val="3826166632"/>
                    </a:ext>
                  </a:extLst>
                </a:gridCol>
                <a:gridCol w="1446885">
                  <a:extLst>
                    <a:ext uri="{9D8B030D-6E8A-4147-A177-3AD203B41FA5}">
                      <a16:colId xmlns:a16="http://schemas.microsoft.com/office/drawing/2014/main" val="4051575074"/>
                    </a:ext>
                  </a:extLst>
                </a:gridCol>
                <a:gridCol w="1446885">
                  <a:extLst>
                    <a:ext uri="{9D8B030D-6E8A-4147-A177-3AD203B41FA5}">
                      <a16:colId xmlns:a16="http://schemas.microsoft.com/office/drawing/2014/main" val="2468976538"/>
                    </a:ext>
                  </a:extLst>
                </a:gridCol>
              </a:tblGrid>
              <a:tr h="272980">
                <a:tc>
                  <a:txBody>
                    <a:bodyPr/>
                    <a:lstStyle/>
                    <a:p>
                      <a:r>
                        <a:rPr lang="en-IN" dirty="0"/>
                        <a:t>Word</a:t>
                      </a:r>
                    </a:p>
                  </a:txBody>
                  <a:tcPr anchor="ctr">
                    <a:solidFill>
                      <a:schemeClr val="bg2">
                        <a:lumMod val="75000"/>
                      </a:schemeClr>
                    </a:solidFill>
                  </a:tcPr>
                </a:tc>
                <a:tc>
                  <a:txBody>
                    <a:bodyPr/>
                    <a:lstStyle/>
                    <a:p>
                      <a:r>
                        <a:rPr lang="en-IN" dirty="0"/>
                        <a:t>D1 TF</a:t>
                      </a:r>
                    </a:p>
                  </a:txBody>
                  <a:tcPr anchor="ctr">
                    <a:solidFill>
                      <a:schemeClr val="bg2">
                        <a:lumMod val="75000"/>
                      </a:schemeClr>
                    </a:solidFill>
                  </a:tcPr>
                </a:tc>
                <a:tc>
                  <a:txBody>
                    <a:bodyPr/>
                    <a:lstStyle/>
                    <a:p>
                      <a:r>
                        <a:rPr lang="en-IN" dirty="0"/>
                        <a:t>D2 TF</a:t>
                      </a:r>
                    </a:p>
                  </a:txBody>
                  <a:tcPr anchor="ctr">
                    <a:solidFill>
                      <a:schemeClr val="bg2">
                        <a:lumMod val="75000"/>
                      </a:schemeClr>
                    </a:solidFill>
                  </a:tcPr>
                </a:tc>
                <a:tc>
                  <a:txBody>
                    <a:bodyPr/>
                    <a:lstStyle/>
                    <a:p>
                      <a:r>
                        <a:rPr lang="en-IN" dirty="0"/>
                        <a:t>D3 TF</a:t>
                      </a:r>
                    </a:p>
                  </a:txBody>
                  <a:tcPr anchor="ctr">
                    <a:solidFill>
                      <a:schemeClr val="bg2">
                        <a:lumMod val="75000"/>
                      </a:schemeClr>
                    </a:solidFill>
                  </a:tcPr>
                </a:tc>
                <a:tc>
                  <a:txBody>
                    <a:bodyPr/>
                    <a:lstStyle/>
                    <a:p>
                      <a:r>
                        <a:rPr lang="en-IN" dirty="0"/>
                        <a:t>D4 TF</a:t>
                      </a:r>
                    </a:p>
                  </a:txBody>
                  <a:tcPr anchor="ctr">
                    <a:solidFill>
                      <a:schemeClr val="bg2">
                        <a:lumMod val="75000"/>
                      </a:schemeClr>
                    </a:solidFill>
                  </a:tcPr>
                </a:tc>
                <a:extLst>
                  <a:ext uri="{0D108BD9-81ED-4DB2-BD59-A6C34878D82A}">
                    <a16:rowId xmlns:a16="http://schemas.microsoft.com/office/drawing/2014/main" val="446993131"/>
                  </a:ext>
                </a:extLst>
              </a:tr>
              <a:tr h="272980">
                <a:tc>
                  <a:txBody>
                    <a:bodyPr/>
                    <a:lstStyle/>
                    <a:p>
                      <a:r>
                        <a:rPr lang="en-IN"/>
                        <a:t>cat</a:t>
                      </a:r>
                    </a:p>
                  </a:txBody>
                  <a:tcPr anchor="ctr"/>
                </a:tc>
                <a:tc>
                  <a:txBody>
                    <a:bodyPr/>
                    <a:lstStyle/>
                    <a:p>
                      <a:r>
                        <a:rPr lang="en-IN"/>
                        <a:t>1/3 ≈ 0.33</a:t>
                      </a:r>
                    </a:p>
                  </a:txBody>
                  <a:tcPr anchor="ctr"/>
                </a:tc>
                <a:tc>
                  <a:txBody>
                    <a:bodyPr/>
                    <a:lstStyle/>
                    <a:p>
                      <a:r>
                        <a:rPr lang="en-IN" dirty="0"/>
                        <a:t>0</a:t>
                      </a:r>
                    </a:p>
                  </a:txBody>
                  <a:tcPr anchor="ctr"/>
                </a:tc>
                <a:tc>
                  <a:txBody>
                    <a:bodyPr/>
                    <a:lstStyle/>
                    <a:p>
                      <a:r>
                        <a:rPr lang="en-IN" dirty="0"/>
                        <a:t>1/3 ≈ 0.33</a:t>
                      </a:r>
                    </a:p>
                  </a:txBody>
                  <a:tcPr anchor="ctr"/>
                </a:tc>
                <a:tc>
                  <a:txBody>
                    <a:bodyPr/>
                    <a:lstStyle/>
                    <a:p>
                      <a:r>
                        <a:rPr lang="en-IN"/>
                        <a:t>1/5 = 0.2</a:t>
                      </a:r>
                    </a:p>
                  </a:txBody>
                  <a:tcPr anchor="ctr"/>
                </a:tc>
                <a:extLst>
                  <a:ext uri="{0D108BD9-81ED-4DB2-BD59-A6C34878D82A}">
                    <a16:rowId xmlns:a16="http://schemas.microsoft.com/office/drawing/2014/main" val="4177248050"/>
                  </a:ext>
                </a:extLst>
              </a:tr>
              <a:tr h="272980">
                <a:tc>
                  <a:txBody>
                    <a:bodyPr/>
                    <a:lstStyle/>
                    <a:p>
                      <a:r>
                        <a:rPr lang="en-IN"/>
                        <a:t>dog</a:t>
                      </a:r>
                    </a:p>
                  </a:txBody>
                  <a:tcPr anchor="ctr"/>
                </a:tc>
                <a:tc>
                  <a:txBody>
                    <a:bodyPr/>
                    <a:lstStyle/>
                    <a:p>
                      <a:r>
                        <a:rPr lang="en-IN"/>
                        <a:t>0</a:t>
                      </a:r>
                    </a:p>
                  </a:txBody>
                  <a:tcPr anchor="ctr"/>
                </a:tc>
                <a:tc>
                  <a:txBody>
                    <a:bodyPr/>
                    <a:lstStyle/>
                    <a:p>
                      <a:r>
                        <a:rPr lang="en-IN"/>
                        <a:t>1/3 ≈ 0.33</a:t>
                      </a:r>
                    </a:p>
                  </a:txBody>
                  <a:tcPr anchor="ctr"/>
                </a:tc>
                <a:tc>
                  <a:txBody>
                    <a:bodyPr/>
                    <a:lstStyle/>
                    <a:p>
                      <a:r>
                        <a:rPr lang="en-IN"/>
                        <a:t>1/3 ≈ 0.33</a:t>
                      </a:r>
                    </a:p>
                  </a:txBody>
                  <a:tcPr anchor="ctr"/>
                </a:tc>
                <a:tc>
                  <a:txBody>
                    <a:bodyPr/>
                    <a:lstStyle/>
                    <a:p>
                      <a:r>
                        <a:rPr lang="en-IN"/>
                        <a:t>1/5 = 0.2</a:t>
                      </a:r>
                    </a:p>
                  </a:txBody>
                  <a:tcPr anchor="ctr"/>
                </a:tc>
                <a:extLst>
                  <a:ext uri="{0D108BD9-81ED-4DB2-BD59-A6C34878D82A}">
                    <a16:rowId xmlns:a16="http://schemas.microsoft.com/office/drawing/2014/main" val="875548087"/>
                  </a:ext>
                </a:extLst>
              </a:tr>
              <a:tr h="272980">
                <a:tc>
                  <a:txBody>
                    <a:bodyPr/>
                    <a:lstStyle/>
                    <a:p>
                      <a:r>
                        <a:rPr lang="en-IN"/>
                        <a:t>sat</a:t>
                      </a:r>
                    </a:p>
                  </a:txBody>
                  <a:tcPr anchor="ctr"/>
                </a:tc>
                <a:tc>
                  <a:txBody>
                    <a:bodyPr/>
                    <a:lstStyle/>
                    <a:p>
                      <a:r>
                        <a:rPr lang="en-IN"/>
                        <a:t>1/3 ≈ 0.33</a:t>
                      </a:r>
                    </a:p>
                  </a:txBody>
                  <a:tcPr anchor="ctr"/>
                </a:tc>
                <a:tc>
                  <a:txBody>
                    <a:bodyPr/>
                    <a:lstStyle/>
                    <a:p>
                      <a:r>
                        <a:rPr lang="en-IN"/>
                        <a:t>1/3 ≈ 0.33</a:t>
                      </a:r>
                    </a:p>
                  </a:txBody>
                  <a:tcPr anchor="ctr"/>
                </a:tc>
                <a:tc>
                  <a:txBody>
                    <a:bodyPr/>
                    <a:lstStyle/>
                    <a:p>
                      <a:r>
                        <a:rPr lang="en-IN"/>
                        <a:t>0</a:t>
                      </a:r>
                    </a:p>
                  </a:txBody>
                  <a:tcPr anchor="ctr"/>
                </a:tc>
                <a:tc>
                  <a:txBody>
                    <a:bodyPr/>
                    <a:lstStyle/>
                    <a:p>
                      <a:r>
                        <a:rPr lang="en-IN"/>
                        <a:t>0</a:t>
                      </a:r>
                    </a:p>
                  </a:txBody>
                  <a:tcPr anchor="ctr"/>
                </a:tc>
                <a:extLst>
                  <a:ext uri="{0D108BD9-81ED-4DB2-BD59-A6C34878D82A}">
                    <a16:rowId xmlns:a16="http://schemas.microsoft.com/office/drawing/2014/main" val="4293102786"/>
                  </a:ext>
                </a:extLst>
              </a:tr>
              <a:tr h="272980">
                <a:tc>
                  <a:txBody>
                    <a:bodyPr/>
                    <a:lstStyle/>
                    <a:p>
                      <a:r>
                        <a:rPr lang="en-IN"/>
                        <a:t>mat</a:t>
                      </a:r>
                    </a:p>
                  </a:txBody>
                  <a:tcPr anchor="ctr"/>
                </a:tc>
                <a:tc>
                  <a:txBody>
                    <a:bodyPr/>
                    <a:lstStyle/>
                    <a:p>
                      <a:r>
                        <a:rPr lang="en-IN"/>
                        <a:t>1/3 ≈ 0.33</a:t>
                      </a:r>
                    </a:p>
                  </a:txBody>
                  <a:tcPr anchor="ctr"/>
                </a:tc>
                <a:tc>
                  <a:txBody>
                    <a:bodyPr/>
                    <a:lstStyle/>
                    <a:p>
                      <a:r>
                        <a:rPr lang="en-IN"/>
                        <a:t>1/3 ≈ 0.33</a:t>
                      </a:r>
                    </a:p>
                  </a:txBody>
                  <a:tcPr anchor="ctr"/>
                </a:tc>
                <a:tc>
                  <a:txBody>
                    <a:bodyPr/>
                    <a:lstStyle/>
                    <a:p>
                      <a:r>
                        <a:rPr lang="en-IN"/>
                        <a:t>0</a:t>
                      </a:r>
                    </a:p>
                  </a:txBody>
                  <a:tcPr anchor="ctr"/>
                </a:tc>
                <a:tc>
                  <a:txBody>
                    <a:bodyPr/>
                    <a:lstStyle/>
                    <a:p>
                      <a:r>
                        <a:rPr lang="en-IN"/>
                        <a:t>1/5 = 0.2</a:t>
                      </a:r>
                    </a:p>
                  </a:txBody>
                  <a:tcPr anchor="ctr"/>
                </a:tc>
                <a:extLst>
                  <a:ext uri="{0D108BD9-81ED-4DB2-BD59-A6C34878D82A}">
                    <a16:rowId xmlns:a16="http://schemas.microsoft.com/office/drawing/2014/main" val="168574747"/>
                  </a:ext>
                </a:extLst>
              </a:tr>
              <a:tr h="272980">
                <a:tc>
                  <a:txBody>
                    <a:bodyPr/>
                    <a:lstStyle/>
                    <a:p>
                      <a:r>
                        <a:rPr lang="en-IN"/>
                        <a:t>friend</a:t>
                      </a:r>
                    </a:p>
                  </a:txBody>
                  <a:tcPr anchor="ctr"/>
                </a:tc>
                <a:tc>
                  <a:txBody>
                    <a:bodyPr/>
                    <a:lstStyle/>
                    <a:p>
                      <a:r>
                        <a:rPr lang="en-IN"/>
                        <a:t>0</a:t>
                      </a:r>
                    </a:p>
                  </a:txBody>
                  <a:tcPr anchor="ctr"/>
                </a:tc>
                <a:tc>
                  <a:txBody>
                    <a:bodyPr/>
                    <a:lstStyle/>
                    <a:p>
                      <a:r>
                        <a:rPr lang="en-IN"/>
                        <a:t>0</a:t>
                      </a:r>
                    </a:p>
                  </a:txBody>
                  <a:tcPr anchor="ctr"/>
                </a:tc>
                <a:tc>
                  <a:txBody>
                    <a:bodyPr/>
                    <a:lstStyle/>
                    <a:p>
                      <a:r>
                        <a:rPr lang="en-IN"/>
                        <a:t>1/3 ≈ 0.33</a:t>
                      </a:r>
                    </a:p>
                  </a:txBody>
                  <a:tcPr anchor="ctr"/>
                </a:tc>
                <a:tc>
                  <a:txBody>
                    <a:bodyPr/>
                    <a:lstStyle/>
                    <a:p>
                      <a:r>
                        <a:rPr lang="en-IN"/>
                        <a:t>0</a:t>
                      </a:r>
                    </a:p>
                  </a:txBody>
                  <a:tcPr anchor="ctr"/>
                </a:tc>
                <a:extLst>
                  <a:ext uri="{0D108BD9-81ED-4DB2-BD59-A6C34878D82A}">
                    <a16:rowId xmlns:a16="http://schemas.microsoft.com/office/drawing/2014/main" val="3990371289"/>
                  </a:ext>
                </a:extLst>
              </a:tr>
              <a:tr h="272980">
                <a:tc>
                  <a:txBody>
                    <a:bodyPr/>
                    <a:lstStyle/>
                    <a:p>
                      <a:r>
                        <a:rPr lang="en-IN"/>
                        <a:t>love</a:t>
                      </a:r>
                    </a:p>
                  </a:txBody>
                  <a:tcPr anchor="ctr"/>
                </a:tc>
                <a:tc>
                  <a:txBody>
                    <a:bodyPr/>
                    <a:lstStyle/>
                    <a:p>
                      <a:r>
                        <a:rPr lang="en-IN"/>
                        <a:t>0</a:t>
                      </a:r>
                    </a:p>
                  </a:txBody>
                  <a:tcPr anchor="ctr"/>
                </a:tc>
                <a:tc>
                  <a:txBody>
                    <a:bodyPr/>
                    <a:lstStyle/>
                    <a:p>
                      <a:r>
                        <a:rPr lang="en-IN"/>
                        <a:t>0</a:t>
                      </a:r>
                    </a:p>
                  </a:txBody>
                  <a:tcPr anchor="ctr"/>
                </a:tc>
                <a:tc>
                  <a:txBody>
                    <a:bodyPr/>
                    <a:lstStyle/>
                    <a:p>
                      <a:r>
                        <a:rPr lang="en-IN"/>
                        <a:t>0</a:t>
                      </a:r>
                    </a:p>
                  </a:txBody>
                  <a:tcPr anchor="ctr"/>
                </a:tc>
                <a:tc>
                  <a:txBody>
                    <a:bodyPr/>
                    <a:lstStyle/>
                    <a:p>
                      <a:r>
                        <a:rPr lang="en-IN"/>
                        <a:t>1/5 = 0.2</a:t>
                      </a:r>
                    </a:p>
                  </a:txBody>
                  <a:tcPr anchor="ctr"/>
                </a:tc>
                <a:extLst>
                  <a:ext uri="{0D108BD9-81ED-4DB2-BD59-A6C34878D82A}">
                    <a16:rowId xmlns:a16="http://schemas.microsoft.com/office/drawing/2014/main" val="1430677494"/>
                  </a:ext>
                </a:extLst>
              </a:tr>
              <a:tr h="272980">
                <a:tc>
                  <a:txBody>
                    <a:bodyPr/>
                    <a:lstStyle/>
                    <a:p>
                      <a:r>
                        <a:rPr lang="en-IN"/>
                        <a:t>play</a:t>
                      </a:r>
                    </a:p>
                  </a:txBody>
                  <a:tcPr anchor="ctr"/>
                </a:tc>
                <a:tc>
                  <a:txBody>
                    <a:bodyPr/>
                    <a:lstStyle/>
                    <a:p>
                      <a:r>
                        <a:rPr lang="en-IN"/>
                        <a:t>0</a:t>
                      </a:r>
                    </a:p>
                  </a:txBody>
                  <a:tcPr anchor="ctr"/>
                </a:tc>
                <a:tc>
                  <a:txBody>
                    <a:bodyPr/>
                    <a:lstStyle/>
                    <a:p>
                      <a:r>
                        <a:rPr lang="en-IN"/>
                        <a:t>0</a:t>
                      </a:r>
                    </a:p>
                  </a:txBody>
                  <a:tcPr anchor="ctr"/>
                </a:tc>
                <a:tc>
                  <a:txBody>
                    <a:bodyPr/>
                    <a:lstStyle/>
                    <a:p>
                      <a:r>
                        <a:rPr lang="en-IN"/>
                        <a:t>0</a:t>
                      </a:r>
                    </a:p>
                  </a:txBody>
                  <a:tcPr anchor="ctr"/>
                </a:tc>
                <a:tc>
                  <a:txBody>
                    <a:bodyPr/>
                    <a:lstStyle/>
                    <a:p>
                      <a:r>
                        <a:rPr lang="en-IN" dirty="0"/>
                        <a:t>1/5 = 0.2</a:t>
                      </a:r>
                    </a:p>
                  </a:txBody>
                  <a:tcPr anchor="ctr"/>
                </a:tc>
                <a:extLst>
                  <a:ext uri="{0D108BD9-81ED-4DB2-BD59-A6C34878D82A}">
                    <a16:rowId xmlns:a16="http://schemas.microsoft.com/office/drawing/2014/main" val="1898349253"/>
                  </a:ext>
                </a:extLst>
              </a:tr>
            </a:tbl>
          </a:graphicData>
        </a:graphic>
      </p:graphicFrame>
      <p:pic>
        <p:nvPicPr>
          <p:cNvPr id="5" name="Picture 4">
            <a:extLst>
              <a:ext uri="{FF2B5EF4-FFF2-40B4-BE49-F238E27FC236}">
                <a16:creationId xmlns:a16="http://schemas.microsoft.com/office/drawing/2014/main" id="{9A44D7B5-72B0-4C9B-97DB-C97C11985642}"/>
              </a:ext>
            </a:extLst>
          </p:cNvPr>
          <p:cNvPicPr>
            <a:picLocks noChangeAspect="1"/>
          </p:cNvPicPr>
          <p:nvPr/>
        </p:nvPicPr>
        <p:blipFill>
          <a:blip r:embed="rId2"/>
          <a:stretch>
            <a:fillRect/>
          </a:stretch>
        </p:blipFill>
        <p:spPr>
          <a:xfrm>
            <a:off x="2840543" y="1373188"/>
            <a:ext cx="4384926" cy="467246"/>
          </a:xfrm>
          <a:prstGeom prst="rect">
            <a:avLst/>
          </a:prstGeom>
        </p:spPr>
      </p:pic>
    </p:spTree>
    <p:extLst>
      <p:ext uri="{BB962C8B-B14F-4D97-AF65-F5344CB8AC3E}">
        <p14:creationId xmlns:p14="http://schemas.microsoft.com/office/powerpoint/2010/main" val="1991954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BE6E-5C81-4666-BC8E-1ADB9D18934C}"/>
              </a:ext>
            </a:extLst>
          </p:cNvPr>
          <p:cNvSpPr>
            <a:spLocks noGrp="1"/>
          </p:cNvSpPr>
          <p:nvPr>
            <p:ph type="title"/>
          </p:nvPr>
        </p:nvSpPr>
        <p:spPr/>
        <p:txBody>
          <a:bodyPr/>
          <a:lstStyle/>
          <a:p>
            <a:r>
              <a:rPr lang="en-US" dirty="0"/>
              <a:t>TF-IDF</a:t>
            </a:r>
            <a:endParaRPr lang="en-IN" dirty="0"/>
          </a:p>
        </p:txBody>
      </p:sp>
      <p:sp>
        <p:nvSpPr>
          <p:cNvPr id="3" name="Text Placeholder 2">
            <a:extLst>
              <a:ext uri="{FF2B5EF4-FFF2-40B4-BE49-F238E27FC236}">
                <a16:creationId xmlns:a16="http://schemas.microsoft.com/office/drawing/2014/main" id="{6FE48CC9-9E29-4303-BA78-99FD66ADF4E8}"/>
              </a:ext>
            </a:extLst>
          </p:cNvPr>
          <p:cNvSpPr>
            <a:spLocks noGrp="1"/>
          </p:cNvSpPr>
          <p:nvPr>
            <p:ph type="body" sz="quarter" idx="10"/>
          </p:nvPr>
        </p:nvSpPr>
        <p:spPr/>
        <p:txBody>
          <a:bodyPr/>
          <a:lstStyle/>
          <a:p>
            <a:r>
              <a:rPr lang="en-US" dirty="0"/>
              <a:t>Inverse document frequency</a:t>
            </a:r>
          </a:p>
          <a:p>
            <a:endParaRPr lang="en-IN" dirty="0"/>
          </a:p>
        </p:txBody>
      </p:sp>
      <p:graphicFrame>
        <p:nvGraphicFramePr>
          <p:cNvPr id="4" name="Table 3">
            <a:extLst>
              <a:ext uri="{FF2B5EF4-FFF2-40B4-BE49-F238E27FC236}">
                <a16:creationId xmlns:a16="http://schemas.microsoft.com/office/drawing/2014/main" id="{01F3F78C-7606-4630-BF59-C8409CE15799}"/>
              </a:ext>
            </a:extLst>
          </p:cNvPr>
          <p:cNvGraphicFramePr>
            <a:graphicFrameLocks noGrp="1"/>
          </p:cNvGraphicFramePr>
          <p:nvPr>
            <p:extLst>
              <p:ext uri="{D42A27DB-BD31-4B8C-83A1-F6EECF244321}">
                <p14:modId xmlns:p14="http://schemas.microsoft.com/office/powerpoint/2010/main" val="3421709936"/>
              </p:ext>
            </p:extLst>
          </p:nvPr>
        </p:nvGraphicFramePr>
        <p:xfrm>
          <a:off x="915390" y="2165600"/>
          <a:ext cx="7718424" cy="2438400"/>
        </p:xfrm>
        <a:graphic>
          <a:graphicData uri="http://schemas.openxmlformats.org/drawingml/2006/table">
            <a:tbl>
              <a:tblPr>
                <a:tableStyleId>{5DA37D80-6434-44D0-A028-1B22A696006F}</a:tableStyleId>
              </a:tblPr>
              <a:tblGrid>
                <a:gridCol w="2572808">
                  <a:extLst>
                    <a:ext uri="{9D8B030D-6E8A-4147-A177-3AD203B41FA5}">
                      <a16:colId xmlns:a16="http://schemas.microsoft.com/office/drawing/2014/main" val="4090639141"/>
                    </a:ext>
                  </a:extLst>
                </a:gridCol>
                <a:gridCol w="2572808">
                  <a:extLst>
                    <a:ext uri="{9D8B030D-6E8A-4147-A177-3AD203B41FA5}">
                      <a16:colId xmlns:a16="http://schemas.microsoft.com/office/drawing/2014/main" val="38460093"/>
                    </a:ext>
                  </a:extLst>
                </a:gridCol>
                <a:gridCol w="2572808">
                  <a:extLst>
                    <a:ext uri="{9D8B030D-6E8A-4147-A177-3AD203B41FA5}">
                      <a16:colId xmlns:a16="http://schemas.microsoft.com/office/drawing/2014/main" val="1883890480"/>
                    </a:ext>
                  </a:extLst>
                </a:gridCol>
              </a:tblGrid>
              <a:tr h="0">
                <a:tc>
                  <a:txBody>
                    <a:bodyPr/>
                    <a:lstStyle/>
                    <a:p>
                      <a:r>
                        <a:rPr lang="en-IN" dirty="0"/>
                        <a:t>Word</a:t>
                      </a:r>
                    </a:p>
                  </a:txBody>
                  <a:tcPr anchor="ctr"/>
                </a:tc>
                <a:tc>
                  <a:txBody>
                    <a:bodyPr/>
                    <a:lstStyle/>
                    <a:p>
                      <a:r>
                        <a:rPr lang="en-IN"/>
                        <a:t>Docs Containing Word</a:t>
                      </a:r>
                    </a:p>
                  </a:txBody>
                  <a:tcPr anchor="ctr"/>
                </a:tc>
                <a:tc>
                  <a:txBody>
                    <a:bodyPr/>
                    <a:lstStyle/>
                    <a:p>
                      <a:r>
                        <a:rPr lang="en-IN" dirty="0"/>
                        <a:t>IDF</a:t>
                      </a:r>
                    </a:p>
                  </a:txBody>
                  <a:tcPr anchor="ctr"/>
                </a:tc>
                <a:extLst>
                  <a:ext uri="{0D108BD9-81ED-4DB2-BD59-A6C34878D82A}">
                    <a16:rowId xmlns:a16="http://schemas.microsoft.com/office/drawing/2014/main" val="2106873055"/>
                  </a:ext>
                </a:extLst>
              </a:tr>
              <a:tr h="0">
                <a:tc>
                  <a:txBody>
                    <a:bodyPr/>
                    <a:lstStyle/>
                    <a:p>
                      <a:r>
                        <a:rPr lang="en-IN" dirty="0"/>
                        <a:t>cat</a:t>
                      </a:r>
                    </a:p>
                  </a:txBody>
                  <a:tcPr anchor="ctr"/>
                </a:tc>
                <a:tc>
                  <a:txBody>
                    <a:bodyPr/>
                    <a:lstStyle/>
                    <a:p>
                      <a:r>
                        <a:rPr lang="en-IN" dirty="0"/>
                        <a:t>3</a:t>
                      </a:r>
                    </a:p>
                  </a:txBody>
                  <a:tcPr anchor="ctr"/>
                </a:tc>
                <a:tc>
                  <a:txBody>
                    <a:bodyPr/>
                    <a:lstStyle/>
                    <a:p>
                      <a:r>
                        <a:rPr lang="en-IN" dirty="0"/>
                        <a:t>log(4/3) ≈ 0.13</a:t>
                      </a:r>
                    </a:p>
                  </a:txBody>
                  <a:tcPr anchor="ctr"/>
                </a:tc>
                <a:extLst>
                  <a:ext uri="{0D108BD9-81ED-4DB2-BD59-A6C34878D82A}">
                    <a16:rowId xmlns:a16="http://schemas.microsoft.com/office/drawing/2014/main" val="3091554122"/>
                  </a:ext>
                </a:extLst>
              </a:tr>
              <a:tr h="0">
                <a:tc>
                  <a:txBody>
                    <a:bodyPr/>
                    <a:lstStyle/>
                    <a:p>
                      <a:r>
                        <a:rPr lang="en-IN"/>
                        <a:t>dog</a:t>
                      </a:r>
                    </a:p>
                  </a:txBody>
                  <a:tcPr anchor="ctr"/>
                </a:tc>
                <a:tc>
                  <a:txBody>
                    <a:bodyPr/>
                    <a:lstStyle/>
                    <a:p>
                      <a:r>
                        <a:rPr lang="en-IN"/>
                        <a:t>3</a:t>
                      </a:r>
                    </a:p>
                  </a:txBody>
                  <a:tcPr anchor="ctr"/>
                </a:tc>
                <a:tc>
                  <a:txBody>
                    <a:bodyPr/>
                    <a:lstStyle/>
                    <a:p>
                      <a:r>
                        <a:rPr lang="en-IN" dirty="0"/>
                        <a:t>log(4/3) ≈ 0.13</a:t>
                      </a:r>
                    </a:p>
                  </a:txBody>
                  <a:tcPr anchor="ctr"/>
                </a:tc>
                <a:extLst>
                  <a:ext uri="{0D108BD9-81ED-4DB2-BD59-A6C34878D82A}">
                    <a16:rowId xmlns:a16="http://schemas.microsoft.com/office/drawing/2014/main" val="2773715219"/>
                  </a:ext>
                </a:extLst>
              </a:tr>
              <a:tr h="0">
                <a:tc>
                  <a:txBody>
                    <a:bodyPr/>
                    <a:lstStyle/>
                    <a:p>
                      <a:r>
                        <a:rPr lang="en-IN"/>
                        <a:t>sat</a:t>
                      </a:r>
                    </a:p>
                  </a:txBody>
                  <a:tcPr anchor="ctr"/>
                </a:tc>
                <a:tc>
                  <a:txBody>
                    <a:bodyPr/>
                    <a:lstStyle/>
                    <a:p>
                      <a:r>
                        <a:rPr lang="en-IN"/>
                        <a:t>2</a:t>
                      </a:r>
                    </a:p>
                  </a:txBody>
                  <a:tcPr anchor="ctr"/>
                </a:tc>
                <a:tc>
                  <a:txBody>
                    <a:bodyPr/>
                    <a:lstStyle/>
                    <a:p>
                      <a:r>
                        <a:rPr lang="en-IN" dirty="0"/>
                        <a:t>log(4/2) ≈ 0.17</a:t>
                      </a:r>
                    </a:p>
                  </a:txBody>
                  <a:tcPr anchor="ctr"/>
                </a:tc>
                <a:extLst>
                  <a:ext uri="{0D108BD9-81ED-4DB2-BD59-A6C34878D82A}">
                    <a16:rowId xmlns:a16="http://schemas.microsoft.com/office/drawing/2014/main" val="928267263"/>
                  </a:ext>
                </a:extLst>
              </a:tr>
              <a:tr h="0">
                <a:tc>
                  <a:txBody>
                    <a:bodyPr/>
                    <a:lstStyle/>
                    <a:p>
                      <a:r>
                        <a:rPr lang="en-IN"/>
                        <a:t>mat</a:t>
                      </a:r>
                    </a:p>
                  </a:txBody>
                  <a:tcPr anchor="ctr"/>
                </a:tc>
                <a:tc>
                  <a:txBody>
                    <a:bodyPr/>
                    <a:lstStyle/>
                    <a:p>
                      <a:r>
                        <a:rPr lang="en-IN"/>
                        <a:t>3</a:t>
                      </a:r>
                    </a:p>
                  </a:txBody>
                  <a:tcPr anchor="ctr"/>
                </a:tc>
                <a:tc>
                  <a:txBody>
                    <a:bodyPr/>
                    <a:lstStyle/>
                    <a:p>
                      <a:r>
                        <a:rPr lang="en-IN" dirty="0"/>
                        <a:t>log(4/3) ≈ 0.13</a:t>
                      </a:r>
                    </a:p>
                  </a:txBody>
                  <a:tcPr anchor="ctr"/>
                </a:tc>
                <a:extLst>
                  <a:ext uri="{0D108BD9-81ED-4DB2-BD59-A6C34878D82A}">
                    <a16:rowId xmlns:a16="http://schemas.microsoft.com/office/drawing/2014/main" val="4126287456"/>
                  </a:ext>
                </a:extLst>
              </a:tr>
              <a:tr h="0">
                <a:tc>
                  <a:txBody>
                    <a:bodyPr/>
                    <a:lstStyle/>
                    <a:p>
                      <a:r>
                        <a:rPr lang="en-IN"/>
                        <a:t>friend</a:t>
                      </a:r>
                    </a:p>
                  </a:txBody>
                  <a:tcPr anchor="ctr"/>
                </a:tc>
                <a:tc>
                  <a:txBody>
                    <a:bodyPr/>
                    <a:lstStyle/>
                    <a:p>
                      <a:r>
                        <a:rPr lang="en-IN"/>
                        <a:t>1</a:t>
                      </a:r>
                    </a:p>
                  </a:txBody>
                  <a:tcPr anchor="ctr"/>
                </a:tc>
                <a:tc>
                  <a:txBody>
                    <a:bodyPr/>
                    <a:lstStyle/>
                    <a:p>
                      <a:r>
                        <a:rPr lang="en-IN" dirty="0"/>
                        <a:t>log(4/1) ≈ 0.60</a:t>
                      </a:r>
                    </a:p>
                  </a:txBody>
                  <a:tcPr anchor="ctr"/>
                </a:tc>
                <a:extLst>
                  <a:ext uri="{0D108BD9-81ED-4DB2-BD59-A6C34878D82A}">
                    <a16:rowId xmlns:a16="http://schemas.microsoft.com/office/drawing/2014/main" val="3610502086"/>
                  </a:ext>
                </a:extLst>
              </a:tr>
              <a:tr h="0">
                <a:tc>
                  <a:txBody>
                    <a:bodyPr/>
                    <a:lstStyle/>
                    <a:p>
                      <a:r>
                        <a:rPr lang="en-IN"/>
                        <a:t>love</a:t>
                      </a:r>
                    </a:p>
                  </a:txBody>
                  <a:tcPr anchor="ctr"/>
                </a:tc>
                <a:tc>
                  <a:txBody>
                    <a:bodyPr/>
                    <a:lstStyle/>
                    <a:p>
                      <a:r>
                        <a:rPr lang="en-IN"/>
                        <a:t>1</a:t>
                      </a:r>
                    </a:p>
                  </a:txBody>
                  <a:tcPr anchor="ctr"/>
                </a:tc>
                <a:tc>
                  <a:txBody>
                    <a:bodyPr/>
                    <a:lstStyle/>
                    <a:p>
                      <a:r>
                        <a:rPr lang="en-IN" dirty="0"/>
                        <a:t>log(4/1) ≈ 0.60</a:t>
                      </a:r>
                    </a:p>
                  </a:txBody>
                  <a:tcPr anchor="ctr"/>
                </a:tc>
                <a:extLst>
                  <a:ext uri="{0D108BD9-81ED-4DB2-BD59-A6C34878D82A}">
                    <a16:rowId xmlns:a16="http://schemas.microsoft.com/office/drawing/2014/main" val="273205042"/>
                  </a:ext>
                </a:extLst>
              </a:tr>
              <a:tr h="0">
                <a:tc>
                  <a:txBody>
                    <a:bodyPr/>
                    <a:lstStyle/>
                    <a:p>
                      <a:r>
                        <a:rPr lang="en-IN"/>
                        <a:t>play</a:t>
                      </a:r>
                    </a:p>
                  </a:txBody>
                  <a:tcPr anchor="ctr"/>
                </a:tc>
                <a:tc>
                  <a:txBody>
                    <a:bodyPr/>
                    <a:lstStyle/>
                    <a:p>
                      <a:r>
                        <a:rPr lang="en-IN"/>
                        <a:t>1</a:t>
                      </a:r>
                    </a:p>
                  </a:txBody>
                  <a:tcPr anchor="ctr"/>
                </a:tc>
                <a:tc>
                  <a:txBody>
                    <a:bodyPr/>
                    <a:lstStyle/>
                    <a:p>
                      <a:r>
                        <a:rPr lang="en-IN" dirty="0"/>
                        <a:t>log(4/1) ≈ 0.60</a:t>
                      </a:r>
                    </a:p>
                  </a:txBody>
                  <a:tcPr anchor="ctr"/>
                </a:tc>
                <a:extLst>
                  <a:ext uri="{0D108BD9-81ED-4DB2-BD59-A6C34878D82A}">
                    <a16:rowId xmlns:a16="http://schemas.microsoft.com/office/drawing/2014/main" val="737469808"/>
                  </a:ext>
                </a:extLst>
              </a:tr>
            </a:tbl>
          </a:graphicData>
        </a:graphic>
      </p:graphicFrame>
    </p:spTree>
    <p:extLst>
      <p:ext uri="{BB962C8B-B14F-4D97-AF65-F5344CB8AC3E}">
        <p14:creationId xmlns:p14="http://schemas.microsoft.com/office/powerpoint/2010/main" val="3973017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67BF-6F6D-455D-B6D4-50589AC7C112}"/>
              </a:ext>
            </a:extLst>
          </p:cNvPr>
          <p:cNvSpPr>
            <a:spLocks noGrp="1"/>
          </p:cNvSpPr>
          <p:nvPr>
            <p:ph type="title"/>
          </p:nvPr>
        </p:nvSpPr>
        <p:spPr/>
        <p:txBody>
          <a:bodyPr/>
          <a:lstStyle/>
          <a:p>
            <a:r>
              <a:rPr lang="en-US" dirty="0"/>
              <a:t>TF-IDF</a:t>
            </a:r>
            <a:endParaRPr lang="en-IN" dirty="0"/>
          </a:p>
        </p:txBody>
      </p:sp>
      <p:sp>
        <p:nvSpPr>
          <p:cNvPr id="3" name="Text Placeholder 2">
            <a:extLst>
              <a:ext uri="{FF2B5EF4-FFF2-40B4-BE49-F238E27FC236}">
                <a16:creationId xmlns:a16="http://schemas.microsoft.com/office/drawing/2014/main" id="{683B963E-00B7-4208-B69E-2EBC562A9198}"/>
              </a:ext>
            </a:extLst>
          </p:cNvPr>
          <p:cNvSpPr>
            <a:spLocks noGrp="1"/>
          </p:cNvSpPr>
          <p:nvPr>
            <p:ph type="body" sz="quarter" idx="10"/>
          </p:nvPr>
        </p:nvSpPr>
        <p:spPr/>
        <p:txBody>
          <a:bodyPr/>
          <a:lstStyle/>
          <a:p>
            <a:r>
              <a:rPr lang="en-US" dirty="0"/>
              <a:t>TF x IDF</a:t>
            </a:r>
            <a:endParaRPr lang="en-IN" dirty="0"/>
          </a:p>
        </p:txBody>
      </p:sp>
      <p:graphicFrame>
        <p:nvGraphicFramePr>
          <p:cNvPr id="4" name="Table 3">
            <a:extLst>
              <a:ext uri="{FF2B5EF4-FFF2-40B4-BE49-F238E27FC236}">
                <a16:creationId xmlns:a16="http://schemas.microsoft.com/office/drawing/2014/main" id="{D5EA570F-81F0-4FB6-9D8A-B8C5A170E0F3}"/>
              </a:ext>
            </a:extLst>
          </p:cNvPr>
          <p:cNvGraphicFramePr>
            <a:graphicFrameLocks noGrp="1"/>
          </p:cNvGraphicFramePr>
          <p:nvPr>
            <p:extLst>
              <p:ext uri="{D42A27DB-BD31-4B8C-83A1-F6EECF244321}">
                <p14:modId xmlns:p14="http://schemas.microsoft.com/office/powerpoint/2010/main" val="2801277257"/>
              </p:ext>
            </p:extLst>
          </p:nvPr>
        </p:nvGraphicFramePr>
        <p:xfrm>
          <a:off x="860611" y="1970928"/>
          <a:ext cx="7234425" cy="2438400"/>
        </p:xfrm>
        <a:graphic>
          <a:graphicData uri="http://schemas.openxmlformats.org/drawingml/2006/table">
            <a:tbl>
              <a:tblPr>
                <a:tableStyleId>{5DA37D80-6434-44D0-A028-1B22A696006F}</a:tableStyleId>
              </a:tblPr>
              <a:tblGrid>
                <a:gridCol w="1446885">
                  <a:extLst>
                    <a:ext uri="{9D8B030D-6E8A-4147-A177-3AD203B41FA5}">
                      <a16:colId xmlns:a16="http://schemas.microsoft.com/office/drawing/2014/main" val="2659564085"/>
                    </a:ext>
                  </a:extLst>
                </a:gridCol>
                <a:gridCol w="1446885">
                  <a:extLst>
                    <a:ext uri="{9D8B030D-6E8A-4147-A177-3AD203B41FA5}">
                      <a16:colId xmlns:a16="http://schemas.microsoft.com/office/drawing/2014/main" val="2661572976"/>
                    </a:ext>
                  </a:extLst>
                </a:gridCol>
                <a:gridCol w="1446885">
                  <a:extLst>
                    <a:ext uri="{9D8B030D-6E8A-4147-A177-3AD203B41FA5}">
                      <a16:colId xmlns:a16="http://schemas.microsoft.com/office/drawing/2014/main" val="3826166632"/>
                    </a:ext>
                  </a:extLst>
                </a:gridCol>
                <a:gridCol w="1446885">
                  <a:extLst>
                    <a:ext uri="{9D8B030D-6E8A-4147-A177-3AD203B41FA5}">
                      <a16:colId xmlns:a16="http://schemas.microsoft.com/office/drawing/2014/main" val="4051575074"/>
                    </a:ext>
                  </a:extLst>
                </a:gridCol>
                <a:gridCol w="1446885">
                  <a:extLst>
                    <a:ext uri="{9D8B030D-6E8A-4147-A177-3AD203B41FA5}">
                      <a16:colId xmlns:a16="http://schemas.microsoft.com/office/drawing/2014/main" val="2468976538"/>
                    </a:ext>
                  </a:extLst>
                </a:gridCol>
              </a:tblGrid>
              <a:tr h="272980">
                <a:tc>
                  <a:txBody>
                    <a:bodyPr/>
                    <a:lstStyle/>
                    <a:p>
                      <a:r>
                        <a:rPr lang="en-IN" dirty="0"/>
                        <a:t>Word</a:t>
                      </a:r>
                    </a:p>
                  </a:txBody>
                  <a:tcPr anchor="ctr">
                    <a:solidFill>
                      <a:schemeClr val="bg2">
                        <a:lumMod val="75000"/>
                      </a:schemeClr>
                    </a:solidFill>
                  </a:tcPr>
                </a:tc>
                <a:tc>
                  <a:txBody>
                    <a:bodyPr/>
                    <a:lstStyle/>
                    <a:p>
                      <a:r>
                        <a:rPr lang="en-IN" dirty="0"/>
                        <a:t>D1 TF-IDF</a:t>
                      </a:r>
                    </a:p>
                  </a:txBody>
                  <a:tcPr anchor="ctr">
                    <a:solidFill>
                      <a:schemeClr val="bg2">
                        <a:lumMod val="75000"/>
                      </a:schemeClr>
                    </a:solidFill>
                  </a:tcPr>
                </a:tc>
                <a:tc>
                  <a:txBody>
                    <a:bodyPr/>
                    <a:lstStyle/>
                    <a:p>
                      <a:r>
                        <a:rPr lang="en-IN" dirty="0"/>
                        <a:t>D2 TF-IDF</a:t>
                      </a:r>
                    </a:p>
                  </a:txBody>
                  <a:tcPr anchor="ctr">
                    <a:solidFill>
                      <a:schemeClr val="bg2">
                        <a:lumMod val="75000"/>
                      </a:schemeClr>
                    </a:solidFill>
                  </a:tcPr>
                </a:tc>
                <a:tc>
                  <a:txBody>
                    <a:bodyPr/>
                    <a:lstStyle/>
                    <a:p>
                      <a:r>
                        <a:rPr lang="en-IN" dirty="0"/>
                        <a:t>D3 TF-IDF</a:t>
                      </a:r>
                    </a:p>
                  </a:txBody>
                  <a:tcPr anchor="ctr">
                    <a:solidFill>
                      <a:schemeClr val="bg2">
                        <a:lumMod val="75000"/>
                      </a:schemeClr>
                    </a:solidFill>
                  </a:tcPr>
                </a:tc>
                <a:tc>
                  <a:txBody>
                    <a:bodyPr/>
                    <a:lstStyle/>
                    <a:p>
                      <a:r>
                        <a:rPr lang="en-IN" dirty="0"/>
                        <a:t>D4 TF-IDF</a:t>
                      </a:r>
                    </a:p>
                  </a:txBody>
                  <a:tcPr anchor="ctr">
                    <a:solidFill>
                      <a:schemeClr val="bg2">
                        <a:lumMod val="75000"/>
                      </a:schemeClr>
                    </a:solidFill>
                  </a:tcPr>
                </a:tc>
                <a:extLst>
                  <a:ext uri="{0D108BD9-81ED-4DB2-BD59-A6C34878D82A}">
                    <a16:rowId xmlns:a16="http://schemas.microsoft.com/office/drawing/2014/main" val="446993131"/>
                  </a:ext>
                </a:extLst>
              </a:tr>
              <a:tr h="272980">
                <a:tc>
                  <a:txBody>
                    <a:bodyPr/>
                    <a:lstStyle/>
                    <a:p>
                      <a:r>
                        <a:rPr lang="en-IN"/>
                        <a:t>cat</a:t>
                      </a:r>
                    </a:p>
                  </a:txBody>
                  <a:tcPr anchor="ctr"/>
                </a:tc>
                <a:tc>
                  <a:txBody>
                    <a:bodyPr/>
                    <a:lstStyle/>
                    <a:p>
                      <a:r>
                        <a:rPr lang="en-IN" sz="1200" dirty="0"/>
                        <a:t>0.33x0.13= 0.04</a:t>
                      </a:r>
                    </a:p>
                  </a:txBody>
                  <a:tcPr anchor="ctr"/>
                </a:tc>
                <a:tc>
                  <a:txBody>
                    <a:bodyPr/>
                    <a:lstStyle/>
                    <a:p>
                      <a:r>
                        <a:rPr lang="en-IN" sz="1200" dirty="0"/>
                        <a:t>0x0.13= 0</a:t>
                      </a:r>
                    </a:p>
                  </a:txBody>
                  <a:tcPr anchor="ctr"/>
                </a:tc>
                <a:tc>
                  <a:txBody>
                    <a:bodyPr/>
                    <a:lstStyle/>
                    <a:p>
                      <a:r>
                        <a:rPr lang="en-IN" sz="1200" dirty="0"/>
                        <a:t>0.33x0.13= 0.04</a:t>
                      </a:r>
                    </a:p>
                  </a:txBody>
                  <a:tcPr anchor="ctr"/>
                </a:tc>
                <a:tc>
                  <a:txBody>
                    <a:bodyPr/>
                    <a:lstStyle/>
                    <a:p>
                      <a:r>
                        <a:rPr lang="en-IN" sz="1200" dirty="0"/>
                        <a:t>0.2x0.13 = 0.03</a:t>
                      </a:r>
                    </a:p>
                  </a:txBody>
                  <a:tcPr anchor="ctr"/>
                </a:tc>
                <a:extLst>
                  <a:ext uri="{0D108BD9-81ED-4DB2-BD59-A6C34878D82A}">
                    <a16:rowId xmlns:a16="http://schemas.microsoft.com/office/drawing/2014/main" val="4177248050"/>
                  </a:ext>
                </a:extLst>
              </a:tr>
              <a:tr h="272980">
                <a:tc>
                  <a:txBody>
                    <a:bodyPr/>
                    <a:lstStyle/>
                    <a:p>
                      <a:r>
                        <a:rPr lang="en-IN"/>
                        <a:t>dog</a:t>
                      </a:r>
                    </a:p>
                  </a:txBody>
                  <a:tcPr anchor="ctr"/>
                </a:tc>
                <a:tc>
                  <a:txBody>
                    <a:bodyPr/>
                    <a:lstStyle/>
                    <a:p>
                      <a:r>
                        <a:rPr lang="en-IN" sz="1200" dirty="0"/>
                        <a:t>0x0.13= 0</a:t>
                      </a:r>
                    </a:p>
                  </a:txBody>
                  <a:tcPr anchor="ctr"/>
                </a:tc>
                <a:tc>
                  <a:txBody>
                    <a:bodyPr/>
                    <a:lstStyle/>
                    <a:p>
                      <a:r>
                        <a:rPr lang="en-IN" sz="1200" dirty="0"/>
                        <a:t>0.33x0.13= 0.04</a:t>
                      </a:r>
                    </a:p>
                  </a:txBody>
                  <a:tcPr anchor="ctr"/>
                </a:tc>
                <a:tc>
                  <a:txBody>
                    <a:bodyPr/>
                    <a:lstStyle/>
                    <a:p>
                      <a:r>
                        <a:rPr lang="en-IN" sz="1200" dirty="0"/>
                        <a:t>0.33x0.13= 0.04</a:t>
                      </a:r>
                    </a:p>
                  </a:txBody>
                  <a:tcPr anchor="ctr"/>
                </a:tc>
                <a:tc>
                  <a:txBody>
                    <a:bodyPr/>
                    <a:lstStyle/>
                    <a:p>
                      <a:r>
                        <a:rPr lang="en-IN" sz="1200" dirty="0"/>
                        <a:t>0.2x0.13 = 0.03</a:t>
                      </a:r>
                    </a:p>
                  </a:txBody>
                  <a:tcPr anchor="ctr"/>
                </a:tc>
                <a:extLst>
                  <a:ext uri="{0D108BD9-81ED-4DB2-BD59-A6C34878D82A}">
                    <a16:rowId xmlns:a16="http://schemas.microsoft.com/office/drawing/2014/main" val="875548087"/>
                  </a:ext>
                </a:extLst>
              </a:tr>
              <a:tr h="272980">
                <a:tc>
                  <a:txBody>
                    <a:bodyPr/>
                    <a:lstStyle/>
                    <a:p>
                      <a:r>
                        <a:rPr lang="en-IN"/>
                        <a:t>sat</a:t>
                      </a:r>
                    </a:p>
                  </a:txBody>
                  <a:tcPr anchor="ctr"/>
                </a:tc>
                <a:tc>
                  <a:txBody>
                    <a:bodyPr/>
                    <a:lstStyle/>
                    <a:p>
                      <a:r>
                        <a:rPr lang="en-IN" sz="1200" dirty="0"/>
                        <a:t>0.33x0.17= 0.06</a:t>
                      </a:r>
                    </a:p>
                  </a:txBody>
                  <a:tcPr anchor="ctr"/>
                </a:tc>
                <a:tc>
                  <a:txBody>
                    <a:bodyPr/>
                    <a:lstStyle/>
                    <a:p>
                      <a:r>
                        <a:rPr lang="en-IN" sz="1200" dirty="0"/>
                        <a:t>0.33x0.17= 0.06</a:t>
                      </a:r>
                    </a:p>
                  </a:txBody>
                  <a:tcPr anchor="ctr"/>
                </a:tc>
                <a:tc>
                  <a:txBody>
                    <a:bodyPr/>
                    <a:lstStyle/>
                    <a:p>
                      <a:r>
                        <a:rPr lang="en-IN" sz="1200" dirty="0"/>
                        <a:t>0x0.17= 0</a:t>
                      </a:r>
                    </a:p>
                  </a:txBody>
                  <a:tcPr anchor="ctr"/>
                </a:tc>
                <a:tc>
                  <a:txBody>
                    <a:bodyPr/>
                    <a:lstStyle/>
                    <a:p>
                      <a:r>
                        <a:rPr lang="en-IN" sz="1200" dirty="0"/>
                        <a:t>0x0.17 = 0</a:t>
                      </a:r>
                    </a:p>
                  </a:txBody>
                  <a:tcPr anchor="ctr"/>
                </a:tc>
                <a:extLst>
                  <a:ext uri="{0D108BD9-81ED-4DB2-BD59-A6C34878D82A}">
                    <a16:rowId xmlns:a16="http://schemas.microsoft.com/office/drawing/2014/main" val="4293102786"/>
                  </a:ext>
                </a:extLst>
              </a:tr>
              <a:tr h="272980">
                <a:tc>
                  <a:txBody>
                    <a:bodyPr/>
                    <a:lstStyle/>
                    <a:p>
                      <a:r>
                        <a:rPr lang="en-IN"/>
                        <a:t>mat</a:t>
                      </a:r>
                    </a:p>
                  </a:txBody>
                  <a:tcPr anchor="ctr"/>
                </a:tc>
                <a:tc>
                  <a:txBody>
                    <a:bodyPr/>
                    <a:lstStyle/>
                    <a:p>
                      <a:r>
                        <a:rPr lang="en-IN" sz="1200" dirty="0"/>
                        <a:t>0.33x0.13= 0.04</a:t>
                      </a:r>
                    </a:p>
                  </a:txBody>
                  <a:tcPr anchor="ctr"/>
                </a:tc>
                <a:tc>
                  <a:txBody>
                    <a:bodyPr/>
                    <a:lstStyle/>
                    <a:p>
                      <a:r>
                        <a:rPr lang="en-IN" sz="1200" dirty="0"/>
                        <a:t>0.33x0.13= 0.04</a:t>
                      </a:r>
                    </a:p>
                  </a:txBody>
                  <a:tcPr anchor="ctr"/>
                </a:tc>
                <a:tc>
                  <a:txBody>
                    <a:bodyPr/>
                    <a:lstStyle/>
                    <a:p>
                      <a:r>
                        <a:rPr lang="en-IN" sz="1200" dirty="0"/>
                        <a:t>0x0.13 = 0</a:t>
                      </a:r>
                    </a:p>
                  </a:txBody>
                  <a:tcPr anchor="ctr"/>
                </a:tc>
                <a:tc>
                  <a:txBody>
                    <a:bodyPr/>
                    <a:lstStyle/>
                    <a:p>
                      <a:r>
                        <a:rPr lang="en-IN" sz="1200" dirty="0"/>
                        <a:t>0.2x0.13 = 0.03</a:t>
                      </a:r>
                    </a:p>
                  </a:txBody>
                  <a:tcPr anchor="ctr"/>
                </a:tc>
                <a:extLst>
                  <a:ext uri="{0D108BD9-81ED-4DB2-BD59-A6C34878D82A}">
                    <a16:rowId xmlns:a16="http://schemas.microsoft.com/office/drawing/2014/main" val="168574747"/>
                  </a:ext>
                </a:extLst>
              </a:tr>
              <a:tr h="272980">
                <a:tc>
                  <a:txBody>
                    <a:bodyPr/>
                    <a:lstStyle/>
                    <a:p>
                      <a:r>
                        <a:rPr lang="en-IN"/>
                        <a:t>friend</a:t>
                      </a:r>
                    </a:p>
                  </a:txBody>
                  <a:tcPr anchor="ctr"/>
                </a:tc>
                <a:tc>
                  <a:txBody>
                    <a:bodyPr/>
                    <a:lstStyle/>
                    <a:p>
                      <a:r>
                        <a:rPr lang="en-IN" sz="1200" dirty="0"/>
                        <a:t>0x0.60= 0</a:t>
                      </a:r>
                    </a:p>
                  </a:txBody>
                  <a:tcPr anchor="ctr"/>
                </a:tc>
                <a:tc>
                  <a:txBody>
                    <a:bodyPr/>
                    <a:lstStyle/>
                    <a:p>
                      <a:r>
                        <a:rPr lang="en-IN" sz="1200" dirty="0"/>
                        <a:t>0x0.60 = 0</a:t>
                      </a:r>
                    </a:p>
                  </a:txBody>
                  <a:tcPr anchor="ctr"/>
                </a:tc>
                <a:tc>
                  <a:txBody>
                    <a:bodyPr/>
                    <a:lstStyle/>
                    <a:p>
                      <a:r>
                        <a:rPr lang="en-IN" sz="1200" dirty="0"/>
                        <a:t>0.33x0.60= 0.20</a:t>
                      </a:r>
                    </a:p>
                  </a:txBody>
                  <a:tcPr anchor="ctr"/>
                </a:tc>
                <a:tc>
                  <a:txBody>
                    <a:bodyPr/>
                    <a:lstStyle/>
                    <a:p>
                      <a:r>
                        <a:rPr lang="en-IN" sz="1200" dirty="0"/>
                        <a:t>0x0.60 = 0</a:t>
                      </a:r>
                    </a:p>
                  </a:txBody>
                  <a:tcPr anchor="ctr"/>
                </a:tc>
                <a:extLst>
                  <a:ext uri="{0D108BD9-81ED-4DB2-BD59-A6C34878D82A}">
                    <a16:rowId xmlns:a16="http://schemas.microsoft.com/office/drawing/2014/main" val="3990371289"/>
                  </a:ext>
                </a:extLst>
              </a:tr>
              <a:tr h="272980">
                <a:tc>
                  <a:txBody>
                    <a:bodyPr/>
                    <a:lstStyle/>
                    <a:p>
                      <a:r>
                        <a:rPr lang="en-IN"/>
                        <a:t>love</a:t>
                      </a:r>
                    </a:p>
                  </a:txBody>
                  <a:tcPr anchor="ctr"/>
                </a:tc>
                <a:tc>
                  <a:txBody>
                    <a:bodyPr/>
                    <a:lstStyle/>
                    <a:p>
                      <a:r>
                        <a:rPr lang="en-IN" sz="1200" dirty="0"/>
                        <a:t>0x0.60= 0</a:t>
                      </a:r>
                    </a:p>
                  </a:txBody>
                  <a:tcPr anchor="ctr"/>
                </a:tc>
                <a:tc>
                  <a:txBody>
                    <a:bodyPr/>
                    <a:lstStyle/>
                    <a:p>
                      <a:r>
                        <a:rPr lang="en-IN" sz="1200" dirty="0"/>
                        <a:t>0x0.60 = 0</a:t>
                      </a:r>
                    </a:p>
                  </a:txBody>
                  <a:tcPr anchor="ctr"/>
                </a:tc>
                <a:tc>
                  <a:txBody>
                    <a:bodyPr/>
                    <a:lstStyle/>
                    <a:p>
                      <a:r>
                        <a:rPr lang="en-IN" sz="1200" dirty="0"/>
                        <a:t>0x0.60 = 0</a:t>
                      </a:r>
                    </a:p>
                  </a:txBody>
                  <a:tcPr anchor="ctr"/>
                </a:tc>
                <a:tc>
                  <a:txBody>
                    <a:bodyPr/>
                    <a:lstStyle/>
                    <a:p>
                      <a:r>
                        <a:rPr lang="en-IN" sz="1200" dirty="0"/>
                        <a:t>0.2x0.60 = 0.12</a:t>
                      </a:r>
                    </a:p>
                  </a:txBody>
                  <a:tcPr anchor="ctr"/>
                </a:tc>
                <a:extLst>
                  <a:ext uri="{0D108BD9-81ED-4DB2-BD59-A6C34878D82A}">
                    <a16:rowId xmlns:a16="http://schemas.microsoft.com/office/drawing/2014/main" val="1430677494"/>
                  </a:ext>
                </a:extLst>
              </a:tr>
              <a:tr h="272980">
                <a:tc>
                  <a:txBody>
                    <a:bodyPr/>
                    <a:lstStyle/>
                    <a:p>
                      <a:r>
                        <a:rPr lang="en-IN"/>
                        <a:t>play</a:t>
                      </a:r>
                    </a:p>
                  </a:txBody>
                  <a:tcPr anchor="ctr"/>
                </a:tc>
                <a:tc>
                  <a:txBody>
                    <a:bodyPr/>
                    <a:lstStyle/>
                    <a:p>
                      <a:r>
                        <a:rPr lang="en-IN" sz="1200" dirty="0"/>
                        <a:t>0x0.60= 0</a:t>
                      </a:r>
                    </a:p>
                  </a:txBody>
                  <a:tcPr anchor="ctr"/>
                </a:tc>
                <a:tc>
                  <a:txBody>
                    <a:bodyPr/>
                    <a:lstStyle/>
                    <a:p>
                      <a:r>
                        <a:rPr lang="en-IN" sz="1200" dirty="0"/>
                        <a:t>0x0.60 = 0</a:t>
                      </a:r>
                    </a:p>
                  </a:txBody>
                  <a:tcPr anchor="ctr"/>
                </a:tc>
                <a:tc>
                  <a:txBody>
                    <a:bodyPr/>
                    <a:lstStyle/>
                    <a:p>
                      <a:r>
                        <a:rPr lang="en-IN" sz="1200" dirty="0"/>
                        <a:t>0x0.60 = 0</a:t>
                      </a:r>
                    </a:p>
                  </a:txBody>
                  <a:tcPr anchor="ctr"/>
                </a:tc>
                <a:tc>
                  <a:txBody>
                    <a:bodyPr/>
                    <a:lstStyle/>
                    <a:p>
                      <a:r>
                        <a:rPr lang="en-IN" sz="1200" dirty="0"/>
                        <a:t>0.2x0.60 = 0.12</a:t>
                      </a:r>
                    </a:p>
                  </a:txBody>
                  <a:tcPr anchor="ctr"/>
                </a:tc>
                <a:extLst>
                  <a:ext uri="{0D108BD9-81ED-4DB2-BD59-A6C34878D82A}">
                    <a16:rowId xmlns:a16="http://schemas.microsoft.com/office/drawing/2014/main" val="1898349253"/>
                  </a:ext>
                </a:extLst>
              </a:tr>
            </a:tbl>
          </a:graphicData>
        </a:graphic>
      </p:graphicFrame>
    </p:spTree>
    <p:extLst>
      <p:ext uri="{BB962C8B-B14F-4D97-AF65-F5344CB8AC3E}">
        <p14:creationId xmlns:p14="http://schemas.microsoft.com/office/powerpoint/2010/main" val="317176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C4E-8234-4BAC-B934-C9A09B51311B}"/>
              </a:ext>
            </a:extLst>
          </p:cNvPr>
          <p:cNvSpPr>
            <a:spLocks noGrp="1"/>
          </p:cNvSpPr>
          <p:nvPr>
            <p:ph type="title"/>
          </p:nvPr>
        </p:nvSpPr>
        <p:spPr/>
        <p:txBody>
          <a:bodyPr/>
          <a:lstStyle/>
          <a:p>
            <a:r>
              <a:rPr lang="en-US" dirty="0"/>
              <a:t>TF-IDF</a:t>
            </a:r>
            <a:endParaRPr lang="en-IN" dirty="0"/>
          </a:p>
        </p:txBody>
      </p:sp>
      <p:sp>
        <p:nvSpPr>
          <p:cNvPr id="3" name="Text Placeholder 2">
            <a:extLst>
              <a:ext uri="{FF2B5EF4-FFF2-40B4-BE49-F238E27FC236}">
                <a16:creationId xmlns:a16="http://schemas.microsoft.com/office/drawing/2014/main" id="{5625453A-B960-4E88-8651-B0264196ACFF}"/>
              </a:ext>
            </a:extLst>
          </p:cNvPr>
          <p:cNvSpPr>
            <a:spLocks noGrp="1"/>
          </p:cNvSpPr>
          <p:nvPr>
            <p:ph type="body" sz="quarter" idx="10"/>
          </p:nvPr>
        </p:nvSpPr>
        <p:spPr/>
        <p:txBody>
          <a:bodyPr/>
          <a:lstStyle/>
          <a:p>
            <a:pPr>
              <a:spcAft>
                <a:spcPts val="600"/>
              </a:spcAft>
            </a:pPr>
            <a:r>
              <a:rPr lang="en-US" dirty="0"/>
              <a:t>Vector representation</a:t>
            </a:r>
          </a:p>
          <a:p>
            <a:pPr>
              <a:spcAft>
                <a:spcPts val="600"/>
              </a:spcAft>
            </a:pPr>
            <a:r>
              <a:rPr lang="en-US" dirty="0"/>
              <a:t>D1: [0.04, 0, 0.06, 0.04, 0, 0, 0]</a:t>
            </a:r>
          </a:p>
          <a:p>
            <a:pPr>
              <a:spcAft>
                <a:spcPts val="600"/>
              </a:spcAft>
            </a:pPr>
            <a:r>
              <a:rPr lang="en-US" dirty="0"/>
              <a:t>D2: [0, 0.04, 0.06, 0.04, 0, 0, 0]</a:t>
            </a:r>
          </a:p>
          <a:p>
            <a:pPr>
              <a:spcAft>
                <a:spcPts val="600"/>
              </a:spcAft>
            </a:pPr>
            <a:r>
              <a:rPr lang="en-US" dirty="0"/>
              <a:t>D3: [0.04, 0.04, 0, 0, 0.20, 0, 0]</a:t>
            </a:r>
          </a:p>
          <a:p>
            <a:pPr>
              <a:spcAft>
                <a:spcPts val="600"/>
              </a:spcAft>
            </a:pPr>
            <a:r>
              <a:rPr lang="en-US" dirty="0"/>
              <a:t>D4: [0.03, 0.03, 0, 0.03, 0, 0.12, 0.12]</a:t>
            </a:r>
            <a:endParaRPr lang="en-IN" dirty="0"/>
          </a:p>
        </p:txBody>
      </p:sp>
    </p:spTree>
    <p:extLst>
      <p:ext uri="{BB962C8B-B14F-4D97-AF65-F5344CB8AC3E}">
        <p14:creationId xmlns:p14="http://schemas.microsoft.com/office/powerpoint/2010/main" val="237041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86D6-6E01-4424-ADA1-AE161EAF7439}"/>
              </a:ext>
            </a:extLst>
          </p:cNvPr>
          <p:cNvSpPr>
            <a:spLocks noGrp="1"/>
          </p:cNvSpPr>
          <p:nvPr>
            <p:ph type="title"/>
          </p:nvPr>
        </p:nvSpPr>
        <p:spPr/>
        <p:txBody>
          <a:bodyPr/>
          <a:lstStyle/>
          <a:p>
            <a:r>
              <a:rPr lang="en-US" dirty="0"/>
              <a:t>Document Similarity</a:t>
            </a:r>
            <a:endParaRPr lang="en-IN" dirty="0"/>
          </a:p>
        </p:txBody>
      </p:sp>
      <p:sp>
        <p:nvSpPr>
          <p:cNvPr id="3" name="Text Placeholder 2">
            <a:extLst>
              <a:ext uri="{FF2B5EF4-FFF2-40B4-BE49-F238E27FC236}">
                <a16:creationId xmlns:a16="http://schemas.microsoft.com/office/drawing/2014/main" id="{D7AC5E0E-CD0A-470C-994E-F0FA712BF3F7}"/>
              </a:ext>
            </a:extLst>
          </p:cNvPr>
          <p:cNvSpPr>
            <a:spLocks noGrp="1"/>
          </p:cNvSpPr>
          <p:nvPr>
            <p:ph type="body" sz="quarter" idx="10"/>
          </p:nvPr>
        </p:nvSpPr>
        <p:spPr/>
        <p:txBody>
          <a:bodyPr/>
          <a:lstStyle/>
          <a:p>
            <a:pPr>
              <a:spcAft>
                <a:spcPts val="600"/>
              </a:spcAft>
            </a:pPr>
            <a:r>
              <a:rPr lang="en-US" dirty="0"/>
              <a:t>Measures how similar two text documents are in terms of content.</a:t>
            </a:r>
          </a:p>
          <a:p>
            <a:pPr>
              <a:spcAft>
                <a:spcPts val="600"/>
              </a:spcAft>
            </a:pPr>
            <a:r>
              <a:rPr lang="en-US" dirty="0"/>
              <a:t>Used in NLP for tasks like </a:t>
            </a:r>
            <a:r>
              <a:rPr lang="en-US" b="1" dirty="0"/>
              <a:t>information retrieval, plagiarism detection, and recommendation systems</a:t>
            </a:r>
            <a:r>
              <a:rPr lang="en-US" dirty="0"/>
              <a:t>.</a:t>
            </a:r>
          </a:p>
          <a:p>
            <a:pPr>
              <a:spcAft>
                <a:spcPts val="600"/>
              </a:spcAft>
            </a:pPr>
            <a:r>
              <a:rPr lang="en-US" dirty="0"/>
              <a:t>Can be computed using various methods such as</a:t>
            </a:r>
            <a:r>
              <a:rPr lang="en-US" b="1" dirty="0"/>
              <a:t> Cosine Similarity,</a:t>
            </a:r>
            <a:r>
              <a:rPr lang="en-US" dirty="0"/>
              <a:t> </a:t>
            </a:r>
            <a:r>
              <a:rPr lang="en-US" b="1" dirty="0"/>
              <a:t>Jaccard similarity,  and Euclidean distance</a:t>
            </a:r>
            <a:r>
              <a:rPr lang="en-US" dirty="0"/>
              <a:t>.</a:t>
            </a:r>
          </a:p>
          <a:p>
            <a:pPr>
              <a:spcAft>
                <a:spcPts val="600"/>
              </a:spcAft>
            </a:pPr>
            <a:r>
              <a:rPr lang="en-US" dirty="0"/>
              <a:t>Uses documents as </a:t>
            </a:r>
            <a:r>
              <a:rPr lang="en-US" b="1" dirty="0"/>
              <a:t>vectors</a:t>
            </a:r>
            <a:r>
              <a:rPr lang="en-US" dirty="0"/>
              <a:t> for comparison.</a:t>
            </a:r>
            <a:endParaRPr lang="en-IN" dirty="0"/>
          </a:p>
        </p:txBody>
      </p:sp>
    </p:spTree>
    <p:extLst>
      <p:ext uri="{BB962C8B-B14F-4D97-AF65-F5344CB8AC3E}">
        <p14:creationId xmlns:p14="http://schemas.microsoft.com/office/powerpoint/2010/main" val="739901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ED25-43EB-4DB4-B573-A84D6312F72F}"/>
              </a:ext>
            </a:extLst>
          </p:cNvPr>
          <p:cNvSpPr>
            <a:spLocks noGrp="1"/>
          </p:cNvSpPr>
          <p:nvPr>
            <p:ph type="title"/>
          </p:nvPr>
        </p:nvSpPr>
        <p:spPr/>
        <p:txBody>
          <a:bodyPr/>
          <a:lstStyle/>
          <a:p>
            <a:r>
              <a:rPr lang="en-US" dirty="0"/>
              <a:t>Computer Language</a:t>
            </a:r>
            <a:endParaRPr lang="en-IN" dirty="0"/>
          </a:p>
        </p:txBody>
      </p:sp>
      <p:sp>
        <p:nvSpPr>
          <p:cNvPr id="3" name="Text Placeholder 2">
            <a:extLst>
              <a:ext uri="{FF2B5EF4-FFF2-40B4-BE49-F238E27FC236}">
                <a16:creationId xmlns:a16="http://schemas.microsoft.com/office/drawing/2014/main" id="{4E68B3C5-F5C9-4F63-94B6-1AC2D0A44C73}"/>
              </a:ext>
            </a:extLst>
          </p:cNvPr>
          <p:cNvSpPr>
            <a:spLocks noGrp="1"/>
          </p:cNvSpPr>
          <p:nvPr>
            <p:ph type="body" sz="quarter" idx="10"/>
          </p:nvPr>
        </p:nvSpPr>
        <p:spPr>
          <a:xfrm>
            <a:off x="712789" y="1373188"/>
            <a:ext cx="6037636" cy="3309937"/>
          </a:xfrm>
        </p:spPr>
        <p:txBody>
          <a:bodyPr/>
          <a:lstStyle/>
          <a:p>
            <a:pPr>
              <a:spcAft>
                <a:spcPts val="600"/>
              </a:spcAft>
            </a:pPr>
            <a:r>
              <a:rPr lang="en-US" dirty="0"/>
              <a:t>Computers fundamentally understand machine language, which is a low-level language consisting of binary code (0s and 1s).</a:t>
            </a:r>
          </a:p>
          <a:p>
            <a:pPr>
              <a:spcAft>
                <a:spcPts val="600"/>
              </a:spcAft>
            </a:pPr>
            <a:r>
              <a:rPr lang="en-US" dirty="0"/>
              <a:t>This binary system represents the on/off states of electrical signals within a computer's hardware.</a:t>
            </a:r>
          </a:p>
          <a:p>
            <a:pPr>
              <a:spcAft>
                <a:spcPts val="600"/>
              </a:spcAft>
            </a:pPr>
            <a:r>
              <a:rPr lang="en-US" dirty="0"/>
              <a:t>Programming languages bridge human and computer languages by abstracting complexities, enabling humans to communicate instructions to computers more easily.</a:t>
            </a:r>
          </a:p>
          <a:p>
            <a:pPr>
              <a:spcAft>
                <a:spcPts val="600"/>
              </a:spcAft>
            </a:pPr>
            <a:endParaRPr lang="en-US" dirty="0"/>
          </a:p>
          <a:p>
            <a:endParaRPr lang="en-IN" dirty="0"/>
          </a:p>
        </p:txBody>
      </p:sp>
      <p:pic>
        <p:nvPicPr>
          <p:cNvPr id="4" name="Picture 3">
            <a:extLst>
              <a:ext uri="{FF2B5EF4-FFF2-40B4-BE49-F238E27FC236}">
                <a16:creationId xmlns:a16="http://schemas.microsoft.com/office/drawing/2014/main" id="{67CF547C-48F8-41F2-A75C-97B1A70C6D25}"/>
              </a:ext>
            </a:extLst>
          </p:cNvPr>
          <p:cNvPicPr>
            <a:picLocks noChangeAspect="1"/>
          </p:cNvPicPr>
          <p:nvPr/>
        </p:nvPicPr>
        <p:blipFill rotWithShape="1">
          <a:blip r:embed="rId2"/>
          <a:srcRect r="44433"/>
          <a:stretch/>
        </p:blipFill>
        <p:spPr>
          <a:xfrm>
            <a:off x="7003920" y="1512045"/>
            <a:ext cx="1841017" cy="2611798"/>
          </a:xfrm>
          <a:prstGeom prst="rect">
            <a:avLst/>
          </a:prstGeom>
        </p:spPr>
      </p:pic>
      <p:pic>
        <p:nvPicPr>
          <p:cNvPr id="5" name="Picture 4">
            <a:extLst>
              <a:ext uri="{FF2B5EF4-FFF2-40B4-BE49-F238E27FC236}">
                <a16:creationId xmlns:a16="http://schemas.microsoft.com/office/drawing/2014/main" id="{05C2AE3A-7109-407E-BADC-320B27ECAE50}"/>
              </a:ext>
            </a:extLst>
          </p:cNvPr>
          <p:cNvPicPr>
            <a:picLocks noChangeAspect="1"/>
          </p:cNvPicPr>
          <p:nvPr/>
        </p:nvPicPr>
        <p:blipFill>
          <a:blip r:embed="rId3">
            <a:duotone>
              <a:schemeClr val="bg2">
                <a:shade val="45000"/>
                <a:satMod val="135000"/>
              </a:schemeClr>
              <a:prstClr val="white"/>
            </a:duotone>
          </a:blip>
          <a:stretch>
            <a:fillRect/>
          </a:stretch>
        </p:blipFill>
        <p:spPr>
          <a:xfrm>
            <a:off x="1873625" y="3314700"/>
            <a:ext cx="4876800" cy="1828800"/>
          </a:xfrm>
          <a:prstGeom prst="rect">
            <a:avLst/>
          </a:prstGeom>
        </p:spPr>
      </p:pic>
    </p:spTree>
    <p:extLst>
      <p:ext uri="{BB962C8B-B14F-4D97-AF65-F5344CB8AC3E}">
        <p14:creationId xmlns:p14="http://schemas.microsoft.com/office/powerpoint/2010/main" val="841234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B8DD-1A88-4B40-B23A-0CF6C6373B85}"/>
              </a:ext>
            </a:extLst>
          </p:cNvPr>
          <p:cNvSpPr>
            <a:spLocks noGrp="1"/>
          </p:cNvSpPr>
          <p:nvPr>
            <p:ph type="title"/>
          </p:nvPr>
        </p:nvSpPr>
        <p:spPr/>
        <p:txBody>
          <a:bodyPr/>
          <a:lstStyle/>
          <a:p>
            <a:r>
              <a:rPr lang="en-IN" dirty="0"/>
              <a:t>Cosine Similarity</a:t>
            </a:r>
          </a:p>
        </p:txBody>
      </p:sp>
      <p:sp>
        <p:nvSpPr>
          <p:cNvPr id="3" name="Text Placeholder 2">
            <a:extLst>
              <a:ext uri="{FF2B5EF4-FFF2-40B4-BE49-F238E27FC236}">
                <a16:creationId xmlns:a16="http://schemas.microsoft.com/office/drawing/2014/main" id="{E1ACE131-3273-4E09-A0E8-42C381962F6B}"/>
              </a:ext>
            </a:extLst>
          </p:cNvPr>
          <p:cNvSpPr>
            <a:spLocks noGrp="1"/>
          </p:cNvSpPr>
          <p:nvPr>
            <p:ph type="body" sz="quarter" idx="10"/>
          </p:nvPr>
        </p:nvSpPr>
        <p:spPr/>
        <p:txBody>
          <a:bodyPr/>
          <a:lstStyle/>
          <a:p>
            <a:r>
              <a:rPr lang="en-US" dirty="0"/>
              <a:t>Measures the </a:t>
            </a:r>
            <a:r>
              <a:rPr lang="en-US" b="1" dirty="0"/>
              <a:t>cosine of the angle</a:t>
            </a:r>
            <a:r>
              <a:rPr lang="en-US" dirty="0"/>
              <a:t> between two document vectors in a multi-dimensional space.</a:t>
            </a:r>
          </a:p>
          <a:p>
            <a:r>
              <a:rPr lang="en-US" dirty="0"/>
              <a:t>Ranges between </a:t>
            </a:r>
            <a:r>
              <a:rPr lang="en-US" b="1" dirty="0"/>
              <a:t>0 and 1</a:t>
            </a:r>
            <a:r>
              <a:rPr lang="en-US" dirty="0"/>
              <a:t>:</a:t>
            </a:r>
          </a:p>
          <a:p>
            <a:pPr lvl="1"/>
            <a:r>
              <a:rPr lang="en-US" b="1" dirty="0"/>
              <a:t>1</a:t>
            </a:r>
            <a:r>
              <a:rPr lang="en-US" dirty="0"/>
              <a:t> → Documents are identical.</a:t>
            </a:r>
          </a:p>
          <a:p>
            <a:pPr lvl="1"/>
            <a:r>
              <a:rPr lang="en-US" b="1" dirty="0"/>
              <a:t>0</a:t>
            </a:r>
            <a:r>
              <a:rPr lang="en-US" dirty="0"/>
              <a:t> → Documents are completely different.</a:t>
            </a:r>
          </a:p>
          <a:p>
            <a:r>
              <a:rPr lang="en-IN" dirty="0"/>
              <a:t>Computed as:</a:t>
            </a:r>
          </a:p>
          <a:p>
            <a:endParaRPr lang="en-US" dirty="0"/>
          </a:p>
          <a:p>
            <a:endParaRPr lang="en-US" dirty="0"/>
          </a:p>
          <a:p>
            <a:endParaRPr lang="en-US" dirty="0"/>
          </a:p>
          <a:p>
            <a:endParaRPr lang="en-US" dirty="0"/>
          </a:p>
          <a:p>
            <a:r>
              <a:rPr lang="en-IN" b="1" dirty="0"/>
              <a:t>A</a:t>
            </a:r>
            <a:r>
              <a:rPr lang="en-IN" dirty="0"/>
              <a:t> and </a:t>
            </a:r>
            <a:r>
              <a:rPr lang="en-IN" b="1" dirty="0"/>
              <a:t>B</a:t>
            </a:r>
            <a:r>
              <a:rPr lang="en-IN" dirty="0"/>
              <a:t> are document vectors.</a:t>
            </a:r>
          </a:p>
          <a:p>
            <a:r>
              <a:rPr lang="en-IN" dirty="0"/>
              <a:t>∣∣A∣∣ and ∣∣B∣∣ are vector magnitudes.</a:t>
            </a:r>
          </a:p>
        </p:txBody>
      </p:sp>
      <p:pic>
        <p:nvPicPr>
          <p:cNvPr id="4" name="Picture 3">
            <a:extLst>
              <a:ext uri="{FF2B5EF4-FFF2-40B4-BE49-F238E27FC236}">
                <a16:creationId xmlns:a16="http://schemas.microsoft.com/office/drawing/2014/main" id="{709BC656-5468-412A-81A2-396080CA67A1}"/>
              </a:ext>
            </a:extLst>
          </p:cNvPr>
          <p:cNvPicPr>
            <a:picLocks noChangeAspect="1"/>
          </p:cNvPicPr>
          <p:nvPr/>
        </p:nvPicPr>
        <p:blipFill>
          <a:blip r:embed="rId2"/>
          <a:stretch>
            <a:fillRect/>
          </a:stretch>
        </p:blipFill>
        <p:spPr>
          <a:xfrm>
            <a:off x="2838183" y="2794761"/>
            <a:ext cx="1733792" cy="466790"/>
          </a:xfrm>
          <a:prstGeom prst="rect">
            <a:avLst/>
          </a:prstGeom>
        </p:spPr>
      </p:pic>
      <p:pic>
        <p:nvPicPr>
          <p:cNvPr id="5" name="Picture 4">
            <a:extLst>
              <a:ext uri="{FF2B5EF4-FFF2-40B4-BE49-F238E27FC236}">
                <a16:creationId xmlns:a16="http://schemas.microsoft.com/office/drawing/2014/main" id="{491970C4-3737-42BF-A9B8-04594E540BAB}"/>
              </a:ext>
            </a:extLst>
          </p:cNvPr>
          <p:cNvPicPr>
            <a:picLocks noChangeAspect="1"/>
          </p:cNvPicPr>
          <p:nvPr/>
        </p:nvPicPr>
        <p:blipFill>
          <a:blip r:embed="rId3"/>
          <a:stretch>
            <a:fillRect/>
          </a:stretch>
        </p:blipFill>
        <p:spPr>
          <a:xfrm>
            <a:off x="5928716" y="2093394"/>
            <a:ext cx="2309738" cy="956711"/>
          </a:xfrm>
          <a:prstGeom prst="rect">
            <a:avLst/>
          </a:prstGeom>
        </p:spPr>
      </p:pic>
    </p:spTree>
    <p:extLst>
      <p:ext uri="{BB962C8B-B14F-4D97-AF65-F5344CB8AC3E}">
        <p14:creationId xmlns:p14="http://schemas.microsoft.com/office/powerpoint/2010/main" val="3623394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5136-7443-4770-92A0-6878CFC2960E}"/>
              </a:ext>
            </a:extLst>
          </p:cNvPr>
          <p:cNvSpPr>
            <a:spLocks noGrp="1"/>
          </p:cNvSpPr>
          <p:nvPr>
            <p:ph type="title"/>
          </p:nvPr>
        </p:nvSpPr>
        <p:spPr/>
        <p:txBody>
          <a:bodyPr/>
          <a:lstStyle/>
          <a:p>
            <a:r>
              <a:rPr lang="en-IN" dirty="0"/>
              <a:t>Cosine Similarity</a:t>
            </a:r>
          </a:p>
        </p:txBody>
      </p:sp>
      <p:sp>
        <p:nvSpPr>
          <p:cNvPr id="3" name="Text Placeholder 2">
            <a:extLst>
              <a:ext uri="{FF2B5EF4-FFF2-40B4-BE49-F238E27FC236}">
                <a16:creationId xmlns:a16="http://schemas.microsoft.com/office/drawing/2014/main" id="{E42841FF-4207-415B-B628-7A3D32E0DC6A}"/>
              </a:ext>
            </a:extLst>
          </p:cNvPr>
          <p:cNvSpPr>
            <a:spLocks noGrp="1"/>
          </p:cNvSpPr>
          <p:nvPr>
            <p:ph type="body" sz="quarter" idx="10"/>
          </p:nvPr>
        </p:nvSpPr>
        <p:spPr/>
        <p:txBody>
          <a:bodyPr/>
          <a:lstStyle/>
          <a:p>
            <a:pPr>
              <a:spcAft>
                <a:spcPts val="600"/>
              </a:spcAft>
            </a:pPr>
            <a:r>
              <a:rPr lang="en-US" dirty="0"/>
              <a:t>D1 and D2 similarity:</a:t>
            </a:r>
          </a:p>
          <a:p>
            <a:pPr>
              <a:spcAft>
                <a:spcPts val="600"/>
              </a:spcAft>
            </a:pPr>
            <a:r>
              <a:rPr lang="en-IN" dirty="0"/>
              <a:t>Compute the Dot Product</a:t>
            </a:r>
            <a:endParaRPr lang="en-US" dirty="0"/>
          </a:p>
          <a:p>
            <a:pPr lvl="1">
              <a:spcAft>
                <a:spcPts val="600"/>
              </a:spcAft>
            </a:pPr>
            <a:r>
              <a:rPr lang="en-US" dirty="0"/>
              <a:t>D1⋅D2=</a:t>
            </a:r>
            <a:br>
              <a:rPr lang="en-US" dirty="0"/>
            </a:br>
            <a:r>
              <a:rPr lang="en-US" dirty="0"/>
              <a:t>(0.04×0)+(0×0.04)+(0.06×0.06)+(0.04×0.04)+(0×0)+(0×0)+(0×0) =0+0+0.0036+0.0016+0+0+0</a:t>
            </a:r>
            <a:br>
              <a:rPr lang="en-US" dirty="0"/>
            </a:br>
            <a:r>
              <a:rPr lang="en-US" dirty="0"/>
              <a:t>=0.0052</a:t>
            </a:r>
          </a:p>
          <a:p>
            <a:pPr>
              <a:spcAft>
                <a:spcPts val="600"/>
              </a:spcAft>
            </a:pPr>
            <a:r>
              <a:rPr lang="en-US" dirty="0"/>
              <a:t>Compute the Magnitude of Each Vector</a:t>
            </a:r>
            <a:r>
              <a:rPr lang="en-IN" dirty="0"/>
              <a:t>:</a:t>
            </a:r>
            <a:br>
              <a:rPr lang="en-IN" dirty="0"/>
            </a:br>
            <a:endParaRPr lang="en-US" dirty="0"/>
          </a:p>
        </p:txBody>
      </p:sp>
      <p:pic>
        <p:nvPicPr>
          <p:cNvPr id="4" name="Picture 3">
            <a:extLst>
              <a:ext uri="{FF2B5EF4-FFF2-40B4-BE49-F238E27FC236}">
                <a16:creationId xmlns:a16="http://schemas.microsoft.com/office/drawing/2014/main" id="{F4534561-376C-415C-95F2-942CCE33DDCE}"/>
              </a:ext>
            </a:extLst>
          </p:cNvPr>
          <p:cNvPicPr>
            <a:picLocks noChangeAspect="1"/>
          </p:cNvPicPr>
          <p:nvPr/>
        </p:nvPicPr>
        <p:blipFill>
          <a:blip r:embed="rId2"/>
          <a:stretch>
            <a:fillRect/>
          </a:stretch>
        </p:blipFill>
        <p:spPr>
          <a:xfrm>
            <a:off x="85344" y="3546577"/>
            <a:ext cx="4337283" cy="1086002"/>
          </a:xfrm>
          <a:prstGeom prst="rect">
            <a:avLst/>
          </a:prstGeom>
        </p:spPr>
      </p:pic>
      <p:pic>
        <p:nvPicPr>
          <p:cNvPr id="5" name="Picture 4">
            <a:extLst>
              <a:ext uri="{FF2B5EF4-FFF2-40B4-BE49-F238E27FC236}">
                <a16:creationId xmlns:a16="http://schemas.microsoft.com/office/drawing/2014/main" id="{220F5A75-0D79-42C6-9F19-ABA7950FBA17}"/>
              </a:ext>
            </a:extLst>
          </p:cNvPr>
          <p:cNvPicPr>
            <a:picLocks noChangeAspect="1"/>
          </p:cNvPicPr>
          <p:nvPr/>
        </p:nvPicPr>
        <p:blipFill>
          <a:blip r:embed="rId3"/>
          <a:stretch>
            <a:fillRect/>
          </a:stretch>
        </p:blipFill>
        <p:spPr>
          <a:xfrm>
            <a:off x="4428764" y="3546577"/>
            <a:ext cx="4629892" cy="1086002"/>
          </a:xfrm>
          <a:prstGeom prst="rect">
            <a:avLst/>
          </a:prstGeom>
        </p:spPr>
      </p:pic>
    </p:spTree>
    <p:extLst>
      <p:ext uri="{BB962C8B-B14F-4D97-AF65-F5344CB8AC3E}">
        <p14:creationId xmlns:p14="http://schemas.microsoft.com/office/powerpoint/2010/main" val="551376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8471-EE08-42E0-B0D6-1C33F1AEB03E}"/>
              </a:ext>
            </a:extLst>
          </p:cNvPr>
          <p:cNvSpPr>
            <a:spLocks noGrp="1"/>
          </p:cNvSpPr>
          <p:nvPr>
            <p:ph type="title"/>
          </p:nvPr>
        </p:nvSpPr>
        <p:spPr/>
        <p:txBody>
          <a:bodyPr/>
          <a:lstStyle/>
          <a:p>
            <a:r>
              <a:rPr lang="en-IN" dirty="0"/>
              <a:t>Cosine Similarity</a:t>
            </a:r>
          </a:p>
        </p:txBody>
      </p:sp>
      <p:sp>
        <p:nvSpPr>
          <p:cNvPr id="3" name="Text Placeholder 2">
            <a:extLst>
              <a:ext uri="{FF2B5EF4-FFF2-40B4-BE49-F238E27FC236}">
                <a16:creationId xmlns:a16="http://schemas.microsoft.com/office/drawing/2014/main" id="{597FBB12-EF1A-4E42-9D58-3369A2758FCC}"/>
              </a:ext>
            </a:extLst>
          </p:cNvPr>
          <p:cNvSpPr>
            <a:spLocks noGrp="1"/>
          </p:cNvSpPr>
          <p:nvPr>
            <p:ph type="body" sz="quarter" idx="10"/>
          </p:nvPr>
        </p:nvSpPr>
        <p:spPr/>
        <p:txBody>
          <a:bodyPr/>
          <a:lstStyle/>
          <a:p>
            <a:r>
              <a:rPr lang="en-IN" dirty="0"/>
              <a:t>Compute Cosine Similarity</a:t>
            </a:r>
          </a:p>
        </p:txBody>
      </p:sp>
      <p:pic>
        <p:nvPicPr>
          <p:cNvPr id="4" name="Picture 3">
            <a:extLst>
              <a:ext uri="{FF2B5EF4-FFF2-40B4-BE49-F238E27FC236}">
                <a16:creationId xmlns:a16="http://schemas.microsoft.com/office/drawing/2014/main" id="{FF0187EC-D416-48EE-A6C7-FC5C641FCEE8}"/>
              </a:ext>
            </a:extLst>
          </p:cNvPr>
          <p:cNvPicPr>
            <a:picLocks noChangeAspect="1"/>
          </p:cNvPicPr>
          <p:nvPr/>
        </p:nvPicPr>
        <p:blipFill>
          <a:blip r:embed="rId2"/>
          <a:stretch>
            <a:fillRect/>
          </a:stretch>
        </p:blipFill>
        <p:spPr>
          <a:xfrm>
            <a:off x="3132998" y="1980260"/>
            <a:ext cx="2219635" cy="2095792"/>
          </a:xfrm>
          <a:prstGeom prst="rect">
            <a:avLst/>
          </a:prstGeom>
        </p:spPr>
      </p:pic>
    </p:spTree>
    <p:extLst>
      <p:ext uri="{BB962C8B-B14F-4D97-AF65-F5344CB8AC3E}">
        <p14:creationId xmlns:p14="http://schemas.microsoft.com/office/powerpoint/2010/main" val="2394414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ECED-0728-4C77-B543-463A1ED5D705}"/>
              </a:ext>
            </a:extLst>
          </p:cNvPr>
          <p:cNvSpPr>
            <a:spLocks noGrp="1"/>
          </p:cNvSpPr>
          <p:nvPr>
            <p:ph type="title"/>
          </p:nvPr>
        </p:nvSpPr>
        <p:spPr/>
        <p:txBody>
          <a:bodyPr/>
          <a:lstStyle/>
          <a:p>
            <a:r>
              <a:rPr lang="en-IN" dirty="0"/>
              <a:t>Cosine Similarity</a:t>
            </a:r>
          </a:p>
        </p:txBody>
      </p:sp>
      <p:sp>
        <p:nvSpPr>
          <p:cNvPr id="3" name="Text Placeholder 2">
            <a:extLst>
              <a:ext uri="{FF2B5EF4-FFF2-40B4-BE49-F238E27FC236}">
                <a16:creationId xmlns:a16="http://schemas.microsoft.com/office/drawing/2014/main" id="{E0F24B84-0EE8-4B86-871C-EB540E39063B}"/>
              </a:ext>
            </a:extLst>
          </p:cNvPr>
          <p:cNvSpPr>
            <a:spLocks noGrp="1"/>
          </p:cNvSpPr>
          <p:nvPr>
            <p:ph type="body" sz="quarter" idx="10"/>
          </p:nvPr>
        </p:nvSpPr>
        <p:spPr/>
        <p:txBody>
          <a:bodyPr/>
          <a:lstStyle/>
          <a:p>
            <a:r>
              <a:rPr lang="en-US" dirty="0"/>
              <a:t>For D1 and D3</a:t>
            </a:r>
            <a:endParaRPr lang="en-IN" dirty="0"/>
          </a:p>
        </p:txBody>
      </p:sp>
      <p:pic>
        <p:nvPicPr>
          <p:cNvPr id="4" name="Picture 3">
            <a:extLst>
              <a:ext uri="{FF2B5EF4-FFF2-40B4-BE49-F238E27FC236}">
                <a16:creationId xmlns:a16="http://schemas.microsoft.com/office/drawing/2014/main" id="{68584BEF-523D-40C3-A9D2-3AE9AA4DDDC1}"/>
              </a:ext>
            </a:extLst>
          </p:cNvPr>
          <p:cNvPicPr>
            <a:picLocks noChangeAspect="1"/>
          </p:cNvPicPr>
          <p:nvPr/>
        </p:nvPicPr>
        <p:blipFill>
          <a:blip r:embed="rId2"/>
          <a:stretch>
            <a:fillRect/>
          </a:stretch>
        </p:blipFill>
        <p:spPr>
          <a:xfrm>
            <a:off x="573024" y="1943667"/>
            <a:ext cx="8053532" cy="2739457"/>
          </a:xfrm>
          <a:prstGeom prst="rect">
            <a:avLst/>
          </a:prstGeom>
        </p:spPr>
      </p:pic>
    </p:spTree>
    <p:extLst>
      <p:ext uri="{BB962C8B-B14F-4D97-AF65-F5344CB8AC3E}">
        <p14:creationId xmlns:p14="http://schemas.microsoft.com/office/powerpoint/2010/main" val="1216725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B7C9-F0D5-482A-B5E1-1C9D435656E3}"/>
              </a:ext>
            </a:extLst>
          </p:cNvPr>
          <p:cNvSpPr>
            <a:spLocks noGrp="1"/>
          </p:cNvSpPr>
          <p:nvPr>
            <p:ph type="title"/>
          </p:nvPr>
        </p:nvSpPr>
        <p:spPr/>
        <p:txBody>
          <a:bodyPr/>
          <a:lstStyle/>
          <a:p>
            <a:r>
              <a:rPr lang="en-US" dirty="0"/>
              <a:t>Document Classification</a:t>
            </a:r>
            <a:endParaRPr lang="en-IN" dirty="0"/>
          </a:p>
        </p:txBody>
      </p:sp>
      <p:sp>
        <p:nvSpPr>
          <p:cNvPr id="3" name="Text Placeholder 2">
            <a:extLst>
              <a:ext uri="{FF2B5EF4-FFF2-40B4-BE49-F238E27FC236}">
                <a16:creationId xmlns:a16="http://schemas.microsoft.com/office/drawing/2014/main" id="{4FCAE119-48D9-4850-98E9-1C2578C75D5F}"/>
              </a:ext>
            </a:extLst>
          </p:cNvPr>
          <p:cNvSpPr>
            <a:spLocks noGrp="1"/>
          </p:cNvSpPr>
          <p:nvPr>
            <p:ph type="body" sz="quarter" idx="10"/>
          </p:nvPr>
        </p:nvSpPr>
        <p:spPr/>
        <p:txBody>
          <a:bodyPr/>
          <a:lstStyle/>
          <a:p>
            <a:pPr>
              <a:spcAft>
                <a:spcPts val="600"/>
              </a:spcAft>
            </a:pPr>
            <a:r>
              <a:rPr lang="en-US" dirty="0"/>
              <a:t>Document classification is the process of assigning predefined categories (e.g., sports, politics, spam, non-spam) to text documents using NLP techniques.</a:t>
            </a:r>
          </a:p>
          <a:p>
            <a:pPr>
              <a:spcAft>
                <a:spcPts val="600"/>
              </a:spcAft>
            </a:pPr>
            <a:r>
              <a:rPr lang="en-IN" b="1" dirty="0"/>
              <a:t>Applications</a:t>
            </a:r>
            <a:r>
              <a:rPr lang="en-IN" dirty="0"/>
              <a:t>:</a:t>
            </a:r>
          </a:p>
          <a:p>
            <a:pPr lvl="1">
              <a:spcAft>
                <a:spcPts val="600"/>
              </a:spcAft>
            </a:pPr>
            <a:r>
              <a:rPr lang="en-IN" dirty="0"/>
              <a:t>Spam detection (spam vs. non-spam emails)</a:t>
            </a:r>
          </a:p>
          <a:p>
            <a:pPr lvl="1">
              <a:spcAft>
                <a:spcPts val="600"/>
              </a:spcAft>
            </a:pPr>
            <a:r>
              <a:rPr lang="en-IN" dirty="0"/>
              <a:t>Sentiment analysis (positive, negative, neutral)</a:t>
            </a:r>
          </a:p>
          <a:p>
            <a:pPr lvl="1">
              <a:spcAft>
                <a:spcPts val="600"/>
              </a:spcAft>
            </a:pPr>
            <a:r>
              <a:rPr lang="en-IN" dirty="0"/>
              <a:t>News categorization (sports, politics, business, etc.)</a:t>
            </a:r>
          </a:p>
          <a:p>
            <a:pPr lvl="1">
              <a:spcAft>
                <a:spcPts val="600"/>
              </a:spcAft>
            </a:pPr>
            <a:r>
              <a:rPr lang="en-IN" dirty="0"/>
              <a:t>Legal document classification (contracts, policies, etc.)</a:t>
            </a:r>
          </a:p>
          <a:p>
            <a:pPr>
              <a:spcAft>
                <a:spcPts val="600"/>
              </a:spcAft>
            </a:pPr>
            <a:r>
              <a:rPr lang="en-IN" b="1" dirty="0"/>
              <a:t>Common Algorithms for Classification</a:t>
            </a:r>
            <a:r>
              <a:rPr lang="en-IN" dirty="0"/>
              <a:t>:</a:t>
            </a:r>
          </a:p>
          <a:p>
            <a:pPr lvl="1">
              <a:spcAft>
                <a:spcPts val="600"/>
              </a:spcAft>
            </a:pPr>
            <a:r>
              <a:rPr lang="en-IN" dirty="0"/>
              <a:t>Naïve Bayes </a:t>
            </a:r>
          </a:p>
          <a:p>
            <a:pPr lvl="1">
              <a:spcAft>
                <a:spcPts val="600"/>
              </a:spcAft>
            </a:pPr>
            <a:r>
              <a:rPr lang="en-IN" dirty="0"/>
              <a:t>Support Vector Machines (SVM) </a:t>
            </a:r>
          </a:p>
          <a:p>
            <a:pPr lvl="1">
              <a:spcAft>
                <a:spcPts val="600"/>
              </a:spcAft>
            </a:pPr>
            <a:r>
              <a:rPr lang="en-IN" dirty="0"/>
              <a:t>Logistic Regression </a:t>
            </a:r>
          </a:p>
          <a:p>
            <a:pPr lvl="1">
              <a:spcAft>
                <a:spcPts val="600"/>
              </a:spcAft>
            </a:pPr>
            <a:r>
              <a:rPr lang="en-IN" dirty="0"/>
              <a:t>Deep Learning (LSTMs, Transformers)</a:t>
            </a:r>
          </a:p>
          <a:p>
            <a:endParaRPr lang="en-IN" dirty="0"/>
          </a:p>
        </p:txBody>
      </p:sp>
    </p:spTree>
    <p:extLst>
      <p:ext uri="{BB962C8B-B14F-4D97-AF65-F5344CB8AC3E}">
        <p14:creationId xmlns:p14="http://schemas.microsoft.com/office/powerpoint/2010/main" val="1066575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84B4-1A2A-478A-BAA7-FF157775A764}"/>
              </a:ext>
            </a:extLst>
          </p:cNvPr>
          <p:cNvSpPr>
            <a:spLocks noGrp="1"/>
          </p:cNvSpPr>
          <p:nvPr>
            <p:ph type="title"/>
          </p:nvPr>
        </p:nvSpPr>
        <p:spPr/>
        <p:txBody>
          <a:bodyPr/>
          <a:lstStyle/>
          <a:p>
            <a:r>
              <a:rPr lang="en-IN" dirty="0"/>
              <a:t>Naïve Bayes Classification</a:t>
            </a:r>
            <a:br>
              <a:rPr lang="en-IN" dirty="0"/>
            </a:br>
            <a:endParaRPr lang="en-IN" dirty="0"/>
          </a:p>
        </p:txBody>
      </p:sp>
      <p:sp>
        <p:nvSpPr>
          <p:cNvPr id="3" name="Text Placeholder 2">
            <a:extLst>
              <a:ext uri="{FF2B5EF4-FFF2-40B4-BE49-F238E27FC236}">
                <a16:creationId xmlns:a16="http://schemas.microsoft.com/office/drawing/2014/main" id="{9E8951CB-35A8-4E75-8A5B-DF9FDAEDB3DA}"/>
              </a:ext>
            </a:extLst>
          </p:cNvPr>
          <p:cNvSpPr>
            <a:spLocks noGrp="1"/>
          </p:cNvSpPr>
          <p:nvPr>
            <p:ph type="body" sz="quarter" idx="10"/>
          </p:nvPr>
        </p:nvSpPr>
        <p:spPr/>
        <p:txBody>
          <a:bodyPr/>
          <a:lstStyle/>
          <a:p>
            <a:pPr>
              <a:spcAft>
                <a:spcPts val="600"/>
              </a:spcAft>
            </a:pPr>
            <a:r>
              <a:rPr lang="en-US" dirty="0"/>
              <a:t>The Naïve Bayes classifier is a probabilistic algorithm used for classification tasks.</a:t>
            </a:r>
          </a:p>
          <a:p>
            <a:pPr>
              <a:spcAft>
                <a:spcPts val="600"/>
              </a:spcAft>
            </a:pPr>
            <a:r>
              <a:rPr lang="en-US" dirty="0"/>
              <a:t>It is based on Bayes’ Theorem.</a:t>
            </a:r>
          </a:p>
          <a:p>
            <a:pPr>
              <a:spcAft>
                <a:spcPts val="600"/>
              </a:spcAft>
            </a:pPr>
            <a:r>
              <a:rPr lang="en-US" dirty="0"/>
              <a:t>It is called "naïve" because it assumes that the features are independent of each other.</a:t>
            </a:r>
          </a:p>
          <a:p>
            <a:pPr>
              <a:spcAft>
                <a:spcPts val="600"/>
              </a:spcAft>
            </a:pPr>
            <a:r>
              <a:rPr lang="en-US" dirty="0"/>
              <a:t>This is often not true in real-world scenarios </a:t>
            </a:r>
            <a:r>
              <a:rPr lang="en-IN" dirty="0"/>
              <a:t>(specially for words in text classification)</a:t>
            </a:r>
          </a:p>
        </p:txBody>
      </p:sp>
    </p:spTree>
    <p:extLst>
      <p:ext uri="{BB962C8B-B14F-4D97-AF65-F5344CB8AC3E}">
        <p14:creationId xmlns:p14="http://schemas.microsoft.com/office/powerpoint/2010/main" val="138254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B34A-69FF-422E-BCD3-AAC1A2C30138}"/>
              </a:ext>
            </a:extLst>
          </p:cNvPr>
          <p:cNvSpPr>
            <a:spLocks noGrp="1"/>
          </p:cNvSpPr>
          <p:nvPr>
            <p:ph type="title"/>
          </p:nvPr>
        </p:nvSpPr>
        <p:spPr/>
        <p:txBody>
          <a:bodyPr/>
          <a:lstStyle/>
          <a:p>
            <a:r>
              <a:rPr lang="en-US" dirty="0"/>
              <a:t>Bayes’ Theorem</a:t>
            </a:r>
            <a:endParaRPr lang="en-IN" dirty="0"/>
          </a:p>
        </p:txBody>
      </p:sp>
      <p:sp>
        <p:nvSpPr>
          <p:cNvPr id="3" name="Text Placeholder 2">
            <a:extLst>
              <a:ext uri="{FF2B5EF4-FFF2-40B4-BE49-F238E27FC236}">
                <a16:creationId xmlns:a16="http://schemas.microsoft.com/office/drawing/2014/main" id="{C4C8610A-2726-4B80-8294-E919B375F3FD}"/>
              </a:ext>
            </a:extLst>
          </p:cNvPr>
          <p:cNvSpPr>
            <a:spLocks noGrp="1"/>
          </p:cNvSpPr>
          <p:nvPr>
            <p:ph type="body" sz="quarter" idx="10"/>
          </p:nvPr>
        </p:nvSpPr>
        <p:spPr/>
        <p:txBody>
          <a:bodyPr/>
          <a:lstStyle/>
          <a:p>
            <a:pPr>
              <a:spcAft>
                <a:spcPts val="600"/>
              </a:spcAft>
            </a:pPr>
            <a:r>
              <a:rPr lang="en-US" dirty="0"/>
              <a:t>Named after the Reverend Thomas Bayes.</a:t>
            </a:r>
          </a:p>
          <a:p>
            <a:pPr>
              <a:spcAft>
                <a:spcPts val="600"/>
              </a:spcAft>
            </a:pPr>
            <a:r>
              <a:rPr lang="en-US" dirty="0"/>
              <a:t>Bayes' Theorem is derived using the definition of conditional probability</a:t>
            </a:r>
          </a:p>
          <a:p>
            <a:pPr>
              <a:spcAft>
                <a:spcPts val="600"/>
              </a:spcAft>
            </a:pPr>
            <a:r>
              <a:rPr lang="en-US" b="1" dirty="0"/>
              <a:t>Conditional probability </a:t>
            </a:r>
            <a:r>
              <a:rPr lang="en-US" dirty="0"/>
              <a:t>is known as the possibility of an event or outcome happening, based on the existence of a previous event or outcome.</a:t>
            </a:r>
            <a:endParaRPr lang="en-IN" dirty="0"/>
          </a:p>
        </p:txBody>
      </p:sp>
      <p:pic>
        <p:nvPicPr>
          <p:cNvPr id="4" name="Picture 3">
            <a:extLst>
              <a:ext uri="{FF2B5EF4-FFF2-40B4-BE49-F238E27FC236}">
                <a16:creationId xmlns:a16="http://schemas.microsoft.com/office/drawing/2014/main" id="{21F0AC30-76B5-451F-AF70-9762B8A2931D}"/>
              </a:ext>
            </a:extLst>
          </p:cNvPr>
          <p:cNvPicPr>
            <a:picLocks noChangeAspect="1"/>
          </p:cNvPicPr>
          <p:nvPr/>
        </p:nvPicPr>
        <p:blipFill>
          <a:blip r:embed="rId2"/>
          <a:stretch>
            <a:fillRect/>
          </a:stretch>
        </p:blipFill>
        <p:spPr>
          <a:xfrm>
            <a:off x="2304708" y="2806438"/>
            <a:ext cx="4534533" cy="1876687"/>
          </a:xfrm>
          <a:prstGeom prst="rect">
            <a:avLst/>
          </a:prstGeom>
        </p:spPr>
      </p:pic>
    </p:spTree>
    <p:extLst>
      <p:ext uri="{BB962C8B-B14F-4D97-AF65-F5344CB8AC3E}">
        <p14:creationId xmlns:p14="http://schemas.microsoft.com/office/powerpoint/2010/main" val="3659142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8E87-BC36-4E82-A5EB-A69A588E926F}"/>
              </a:ext>
            </a:extLst>
          </p:cNvPr>
          <p:cNvSpPr>
            <a:spLocks noGrp="1"/>
          </p:cNvSpPr>
          <p:nvPr>
            <p:ph type="title"/>
          </p:nvPr>
        </p:nvSpPr>
        <p:spPr/>
        <p:txBody>
          <a:bodyPr/>
          <a:lstStyle/>
          <a:p>
            <a:r>
              <a:rPr lang="en-US" dirty="0"/>
              <a:t>Bayes’ Theorem</a:t>
            </a:r>
            <a:endParaRPr lang="en-IN" dirty="0"/>
          </a:p>
        </p:txBody>
      </p:sp>
      <p:sp>
        <p:nvSpPr>
          <p:cNvPr id="3" name="Text Placeholder 2">
            <a:extLst>
              <a:ext uri="{FF2B5EF4-FFF2-40B4-BE49-F238E27FC236}">
                <a16:creationId xmlns:a16="http://schemas.microsoft.com/office/drawing/2014/main" id="{34D1DCB9-72E4-464F-9985-1EE69F517871}"/>
              </a:ext>
            </a:extLst>
          </p:cNvPr>
          <p:cNvSpPr>
            <a:spLocks noGrp="1"/>
          </p:cNvSpPr>
          <p:nvPr>
            <p:ph type="body" sz="quarter" idx="10"/>
          </p:nvPr>
        </p:nvSpPr>
        <p:spPr/>
        <p:txBody>
          <a:bodyPr/>
          <a:lstStyle/>
          <a:p>
            <a:r>
              <a:rPr lang="en-US" dirty="0"/>
              <a:t>From the last equations, we can express the joint probability 𝑃(𝐴∩𝐵)P(A∩B) in two ways:</a:t>
            </a:r>
          </a:p>
          <a:p>
            <a:endParaRPr lang="en-US" dirty="0"/>
          </a:p>
          <a:p>
            <a:endParaRPr lang="en-US" dirty="0"/>
          </a:p>
          <a:p>
            <a:endParaRPr lang="en-US" dirty="0"/>
          </a:p>
          <a:p>
            <a:endParaRPr lang="en-US" dirty="0"/>
          </a:p>
          <a:p>
            <a:endParaRPr lang="en-US" dirty="0"/>
          </a:p>
          <a:p>
            <a:r>
              <a:rPr lang="en-US" dirty="0"/>
              <a:t>Since both are equal to 𝑃(𝐴∩𝐵)P(A∩B), we equate them:</a:t>
            </a:r>
          </a:p>
          <a:p>
            <a:endParaRPr lang="en-US" dirty="0"/>
          </a:p>
          <a:p>
            <a:endParaRPr lang="en-US" dirty="0"/>
          </a:p>
          <a:p>
            <a:endParaRPr lang="en-US" dirty="0"/>
          </a:p>
          <a:p>
            <a:r>
              <a:rPr lang="en-US" dirty="0"/>
              <a:t>Rearranging to solve for 𝑃(𝐴∣𝐵)P(A∣B)</a:t>
            </a:r>
            <a:endParaRPr lang="en-IN" dirty="0"/>
          </a:p>
        </p:txBody>
      </p:sp>
      <p:pic>
        <p:nvPicPr>
          <p:cNvPr id="4" name="Picture 3">
            <a:extLst>
              <a:ext uri="{FF2B5EF4-FFF2-40B4-BE49-F238E27FC236}">
                <a16:creationId xmlns:a16="http://schemas.microsoft.com/office/drawing/2014/main" id="{F2F80659-D067-47C3-B5E0-114449AB5A5F}"/>
              </a:ext>
            </a:extLst>
          </p:cNvPr>
          <p:cNvPicPr>
            <a:picLocks noChangeAspect="1"/>
          </p:cNvPicPr>
          <p:nvPr/>
        </p:nvPicPr>
        <p:blipFill>
          <a:blip r:embed="rId2"/>
          <a:stretch>
            <a:fillRect/>
          </a:stretch>
        </p:blipFill>
        <p:spPr>
          <a:xfrm>
            <a:off x="3462157" y="2070306"/>
            <a:ext cx="2219635" cy="685896"/>
          </a:xfrm>
          <a:prstGeom prst="rect">
            <a:avLst/>
          </a:prstGeom>
        </p:spPr>
      </p:pic>
      <p:pic>
        <p:nvPicPr>
          <p:cNvPr id="5" name="Picture 4">
            <a:extLst>
              <a:ext uri="{FF2B5EF4-FFF2-40B4-BE49-F238E27FC236}">
                <a16:creationId xmlns:a16="http://schemas.microsoft.com/office/drawing/2014/main" id="{F2B74087-C3D9-4B93-B9BA-600150D5085B}"/>
              </a:ext>
            </a:extLst>
          </p:cNvPr>
          <p:cNvPicPr>
            <a:picLocks noChangeAspect="1"/>
          </p:cNvPicPr>
          <p:nvPr/>
        </p:nvPicPr>
        <p:blipFill>
          <a:blip r:embed="rId3"/>
          <a:stretch>
            <a:fillRect/>
          </a:stretch>
        </p:blipFill>
        <p:spPr>
          <a:xfrm>
            <a:off x="3362130" y="3315188"/>
            <a:ext cx="2419688" cy="276264"/>
          </a:xfrm>
          <a:prstGeom prst="rect">
            <a:avLst/>
          </a:prstGeom>
        </p:spPr>
      </p:pic>
      <p:pic>
        <p:nvPicPr>
          <p:cNvPr id="6" name="Picture 5">
            <a:extLst>
              <a:ext uri="{FF2B5EF4-FFF2-40B4-BE49-F238E27FC236}">
                <a16:creationId xmlns:a16="http://schemas.microsoft.com/office/drawing/2014/main" id="{BF9A9441-6B46-4FB1-9294-89D943F920AA}"/>
              </a:ext>
            </a:extLst>
          </p:cNvPr>
          <p:cNvPicPr>
            <a:picLocks noChangeAspect="1"/>
          </p:cNvPicPr>
          <p:nvPr/>
        </p:nvPicPr>
        <p:blipFill>
          <a:blip r:embed="rId4"/>
          <a:stretch>
            <a:fillRect/>
          </a:stretch>
        </p:blipFill>
        <p:spPr>
          <a:xfrm>
            <a:off x="3538367" y="4186252"/>
            <a:ext cx="2067213" cy="581106"/>
          </a:xfrm>
          <a:prstGeom prst="rect">
            <a:avLst/>
          </a:prstGeom>
        </p:spPr>
      </p:pic>
    </p:spTree>
    <p:extLst>
      <p:ext uri="{BB962C8B-B14F-4D97-AF65-F5344CB8AC3E}">
        <p14:creationId xmlns:p14="http://schemas.microsoft.com/office/powerpoint/2010/main" val="3475334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C5DE-4D7E-4FC5-8266-F2ECFE98F283}"/>
              </a:ext>
            </a:extLst>
          </p:cNvPr>
          <p:cNvSpPr>
            <a:spLocks noGrp="1"/>
          </p:cNvSpPr>
          <p:nvPr>
            <p:ph type="title"/>
          </p:nvPr>
        </p:nvSpPr>
        <p:spPr/>
        <p:txBody>
          <a:bodyPr/>
          <a:lstStyle/>
          <a:p>
            <a:r>
              <a:rPr lang="en-US" dirty="0"/>
              <a:t>Bayes’ Theorem</a:t>
            </a:r>
            <a:endParaRPr lang="en-IN" dirty="0"/>
          </a:p>
        </p:txBody>
      </p:sp>
      <p:pic>
        <p:nvPicPr>
          <p:cNvPr id="4" name="Picture 3">
            <a:extLst>
              <a:ext uri="{FF2B5EF4-FFF2-40B4-BE49-F238E27FC236}">
                <a16:creationId xmlns:a16="http://schemas.microsoft.com/office/drawing/2014/main" id="{A76D19B6-5AAB-46CE-80EB-5D07BEEB04A5}"/>
              </a:ext>
            </a:extLst>
          </p:cNvPr>
          <p:cNvPicPr>
            <a:picLocks noChangeAspect="1"/>
          </p:cNvPicPr>
          <p:nvPr/>
        </p:nvPicPr>
        <p:blipFill>
          <a:blip r:embed="rId2"/>
          <a:stretch>
            <a:fillRect/>
          </a:stretch>
        </p:blipFill>
        <p:spPr>
          <a:xfrm>
            <a:off x="1182426" y="1794350"/>
            <a:ext cx="6779147" cy="2399698"/>
          </a:xfrm>
          <a:prstGeom prst="rect">
            <a:avLst/>
          </a:prstGeom>
        </p:spPr>
      </p:pic>
    </p:spTree>
    <p:extLst>
      <p:ext uri="{BB962C8B-B14F-4D97-AF65-F5344CB8AC3E}">
        <p14:creationId xmlns:p14="http://schemas.microsoft.com/office/powerpoint/2010/main" val="3383699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33BF-484D-40C6-95F8-7FEAB353E783}"/>
              </a:ext>
            </a:extLst>
          </p:cNvPr>
          <p:cNvSpPr>
            <a:spLocks noGrp="1"/>
          </p:cNvSpPr>
          <p:nvPr>
            <p:ph type="title"/>
          </p:nvPr>
        </p:nvSpPr>
        <p:spPr/>
        <p:txBody>
          <a:bodyPr/>
          <a:lstStyle/>
          <a:p>
            <a:r>
              <a:rPr lang="en-IN" dirty="0"/>
              <a:t>Naïve Bayes Classification</a:t>
            </a:r>
          </a:p>
        </p:txBody>
      </p:sp>
      <p:sp>
        <p:nvSpPr>
          <p:cNvPr id="3" name="Text Placeholder 2">
            <a:extLst>
              <a:ext uri="{FF2B5EF4-FFF2-40B4-BE49-F238E27FC236}">
                <a16:creationId xmlns:a16="http://schemas.microsoft.com/office/drawing/2014/main" id="{EDF92DA4-E8D7-4A97-9305-B307CC856F85}"/>
              </a:ext>
            </a:extLst>
          </p:cNvPr>
          <p:cNvSpPr>
            <a:spLocks noGrp="1"/>
          </p:cNvSpPr>
          <p:nvPr>
            <p:ph type="body" sz="quarter" idx="10"/>
          </p:nvPr>
        </p:nvSpPr>
        <p:spPr/>
        <p:txBody>
          <a:bodyPr/>
          <a:lstStyle/>
          <a:p>
            <a:r>
              <a:rPr lang="en-US" dirty="0"/>
              <a:t>We want to classify a document D (with features/words 𝑤1,𝑤2,…,𝑤𝑛) into a class C</a:t>
            </a:r>
          </a:p>
          <a:p>
            <a:r>
              <a:rPr lang="en-US" dirty="0"/>
              <a:t>According to Bayes' Theorem, the probability of class C given the document D can be expressed as:</a:t>
            </a:r>
          </a:p>
          <a:p>
            <a:endParaRPr lang="en-IN" dirty="0"/>
          </a:p>
        </p:txBody>
      </p:sp>
      <p:pic>
        <p:nvPicPr>
          <p:cNvPr id="5" name="Picture 4">
            <a:extLst>
              <a:ext uri="{FF2B5EF4-FFF2-40B4-BE49-F238E27FC236}">
                <a16:creationId xmlns:a16="http://schemas.microsoft.com/office/drawing/2014/main" id="{D4387CBA-1E10-483A-8F57-246A73A16C3D}"/>
              </a:ext>
            </a:extLst>
          </p:cNvPr>
          <p:cNvPicPr>
            <a:picLocks noChangeAspect="1"/>
          </p:cNvPicPr>
          <p:nvPr/>
        </p:nvPicPr>
        <p:blipFill>
          <a:blip r:embed="rId2"/>
          <a:stretch>
            <a:fillRect/>
          </a:stretch>
        </p:blipFill>
        <p:spPr>
          <a:xfrm>
            <a:off x="1895269" y="2376292"/>
            <a:ext cx="5353412" cy="2719440"/>
          </a:xfrm>
          <a:prstGeom prst="rect">
            <a:avLst/>
          </a:prstGeom>
        </p:spPr>
      </p:pic>
    </p:spTree>
    <p:extLst>
      <p:ext uri="{BB962C8B-B14F-4D97-AF65-F5344CB8AC3E}">
        <p14:creationId xmlns:p14="http://schemas.microsoft.com/office/powerpoint/2010/main" val="2188818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77EF-6AA9-4428-BEB9-29AFCFA38E2E}"/>
              </a:ext>
            </a:extLst>
          </p:cNvPr>
          <p:cNvSpPr>
            <a:spLocks noGrp="1"/>
          </p:cNvSpPr>
          <p:nvPr>
            <p:ph type="title"/>
          </p:nvPr>
        </p:nvSpPr>
        <p:spPr/>
        <p:txBody>
          <a:bodyPr/>
          <a:lstStyle/>
          <a:p>
            <a:r>
              <a:rPr lang="en-US" dirty="0"/>
              <a:t>Difference</a:t>
            </a:r>
            <a:endParaRPr lang="en-IN" dirty="0"/>
          </a:p>
        </p:txBody>
      </p:sp>
      <p:graphicFrame>
        <p:nvGraphicFramePr>
          <p:cNvPr id="4" name="Table 3">
            <a:extLst>
              <a:ext uri="{FF2B5EF4-FFF2-40B4-BE49-F238E27FC236}">
                <a16:creationId xmlns:a16="http://schemas.microsoft.com/office/drawing/2014/main" id="{0388CA6C-5713-4A32-8C59-513F4A03ED07}"/>
              </a:ext>
            </a:extLst>
          </p:cNvPr>
          <p:cNvGraphicFramePr>
            <a:graphicFrameLocks noGrp="1"/>
          </p:cNvGraphicFramePr>
          <p:nvPr>
            <p:extLst>
              <p:ext uri="{D42A27DB-BD31-4B8C-83A1-F6EECF244321}">
                <p14:modId xmlns:p14="http://schemas.microsoft.com/office/powerpoint/2010/main" val="3885345980"/>
              </p:ext>
            </p:extLst>
          </p:nvPr>
        </p:nvGraphicFramePr>
        <p:xfrm>
          <a:off x="653794" y="1373188"/>
          <a:ext cx="7836362" cy="3438780"/>
        </p:xfrm>
        <a:graphic>
          <a:graphicData uri="http://schemas.openxmlformats.org/drawingml/2006/table">
            <a:tbl>
              <a:tblPr>
                <a:tableStyleId>{180B4BEA-323D-47A7-9B89-16EFB6C53F1A}</a:tableStyleId>
              </a:tblPr>
              <a:tblGrid>
                <a:gridCol w="900451">
                  <a:extLst>
                    <a:ext uri="{9D8B030D-6E8A-4147-A177-3AD203B41FA5}">
                      <a16:colId xmlns:a16="http://schemas.microsoft.com/office/drawing/2014/main" val="1696213974"/>
                    </a:ext>
                  </a:extLst>
                </a:gridCol>
                <a:gridCol w="2253123">
                  <a:extLst>
                    <a:ext uri="{9D8B030D-6E8A-4147-A177-3AD203B41FA5}">
                      <a16:colId xmlns:a16="http://schemas.microsoft.com/office/drawing/2014/main" val="1005580214"/>
                    </a:ext>
                  </a:extLst>
                </a:gridCol>
                <a:gridCol w="2516837">
                  <a:extLst>
                    <a:ext uri="{9D8B030D-6E8A-4147-A177-3AD203B41FA5}">
                      <a16:colId xmlns:a16="http://schemas.microsoft.com/office/drawing/2014/main" val="2424557311"/>
                    </a:ext>
                  </a:extLst>
                </a:gridCol>
                <a:gridCol w="2165951">
                  <a:extLst>
                    <a:ext uri="{9D8B030D-6E8A-4147-A177-3AD203B41FA5}">
                      <a16:colId xmlns:a16="http://schemas.microsoft.com/office/drawing/2014/main" val="3496579370"/>
                    </a:ext>
                  </a:extLst>
                </a:gridCol>
              </a:tblGrid>
              <a:tr h="284692">
                <a:tc>
                  <a:txBody>
                    <a:bodyPr/>
                    <a:lstStyle/>
                    <a:p>
                      <a:pPr algn="ctr" fontAlgn="ctr"/>
                      <a:r>
                        <a:rPr lang="en-IN" sz="1000" b="1" u="none" strike="noStrike" dirty="0">
                          <a:solidFill>
                            <a:schemeClr val="tx1"/>
                          </a:solidFill>
                          <a:effectLst/>
                        </a:rPr>
                        <a:t>Aspect</a:t>
                      </a:r>
                      <a:endParaRPr lang="en-IN" sz="1000" b="1" i="0" u="none" strike="noStrike" dirty="0">
                        <a:solidFill>
                          <a:schemeClr val="tx1"/>
                        </a:solidFill>
                        <a:effectLst/>
                        <a:latin typeface="Calibri" panose="020F0502020204030204" pitchFamily="34" charset="0"/>
                      </a:endParaRPr>
                    </a:p>
                  </a:txBody>
                  <a:tcPr marL="2372" marR="2372" marT="2372" marB="0" anchor="ctr">
                    <a:solidFill>
                      <a:schemeClr val="accent2">
                        <a:lumMod val="50000"/>
                      </a:schemeClr>
                    </a:solidFill>
                  </a:tcPr>
                </a:tc>
                <a:tc>
                  <a:txBody>
                    <a:bodyPr/>
                    <a:lstStyle/>
                    <a:p>
                      <a:pPr algn="ctr" fontAlgn="ctr"/>
                      <a:r>
                        <a:rPr lang="en-IN" sz="1000" b="1" u="none" strike="noStrike" dirty="0">
                          <a:solidFill>
                            <a:schemeClr val="tx1"/>
                          </a:solidFill>
                          <a:effectLst/>
                        </a:rPr>
                        <a:t>Natural Language</a:t>
                      </a:r>
                      <a:endParaRPr lang="en-IN" sz="1000" b="1" i="0" u="none" strike="noStrike" dirty="0">
                        <a:solidFill>
                          <a:schemeClr val="tx1"/>
                        </a:solidFill>
                        <a:effectLst/>
                        <a:latin typeface="Calibri" panose="020F0502020204030204" pitchFamily="34" charset="0"/>
                      </a:endParaRPr>
                    </a:p>
                  </a:txBody>
                  <a:tcPr marL="2372" marR="2372" marT="2372" marB="0" anchor="ctr">
                    <a:solidFill>
                      <a:schemeClr val="accent2">
                        <a:lumMod val="50000"/>
                      </a:schemeClr>
                    </a:solidFill>
                  </a:tcPr>
                </a:tc>
                <a:tc>
                  <a:txBody>
                    <a:bodyPr/>
                    <a:lstStyle/>
                    <a:p>
                      <a:pPr algn="ctr" fontAlgn="ctr"/>
                      <a:r>
                        <a:rPr lang="en-IN" sz="1000" b="1" u="none" strike="noStrike" dirty="0">
                          <a:solidFill>
                            <a:schemeClr val="tx1"/>
                          </a:solidFill>
                          <a:effectLst/>
                        </a:rPr>
                        <a:t>Computer (Machine) Language</a:t>
                      </a:r>
                      <a:endParaRPr lang="en-IN" sz="1000" b="1" i="0" u="none" strike="noStrike" dirty="0">
                        <a:solidFill>
                          <a:schemeClr val="tx1"/>
                        </a:solidFill>
                        <a:effectLst/>
                        <a:latin typeface="Calibri" panose="020F0502020204030204" pitchFamily="34" charset="0"/>
                      </a:endParaRPr>
                    </a:p>
                  </a:txBody>
                  <a:tcPr marL="2372" marR="2372" marT="2372" marB="0" anchor="ctr">
                    <a:solidFill>
                      <a:schemeClr val="accent2">
                        <a:lumMod val="50000"/>
                      </a:schemeClr>
                    </a:solidFill>
                  </a:tcPr>
                </a:tc>
                <a:tc>
                  <a:txBody>
                    <a:bodyPr/>
                    <a:lstStyle/>
                    <a:p>
                      <a:pPr algn="ctr" fontAlgn="ctr"/>
                      <a:r>
                        <a:rPr lang="en-IN" sz="1000" b="1" u="none" strike="noStrike" dirty="0">
                          <a:solidFill>
                            <a:schemeClr val="tx1"/>
                          </a:solidFill>
                          <a:effectLst/>
                        </a:rPr>
                        <a:t>Programming Language</a:t>
                      </a:r>
                      <a:endParaRPr lang="en-IN" sz="1000" b="1" i="0" u="none" strike="noStrike" dirty="0">
                        <a:solidFill>
                          <a:schemeClr val="tx1"/>
                        </a:solidFill>
                        <a:effectLst/>
                        <a:latin typeface="Calibri" panose="020F0502020204030204" pitchFamily="34" charset="0"/>
                      </a:endParaRPr>
                    </a:p>
                  </a:txBody>
                  <a:tcPr marL="2372" marR="2372" marT="2372" marB="0" anchor="ctr">
                    <a:solidFill>
                      <a:schemeClr val="accent2">
                        <a:lumMod val="50000"/>
                      </a:schemeClr>
                    </a:solidFill>
                  </a:tcPr>
                </a:tc>
                <a:extLst>
                  <a:ext uri="{0D108BD9-81ED-4DB2-BD59-A6C34878D82A}">
                    <a16:rowId xmlns:a16="http://schemas.microsoft.com/office/drawing/2014/main" val="1362731664"/>
                  </a:ext>
                </a:extLst>
              </a:tr>
              <a:tr h="379589">
                <a:tc>
                  <a:txBody>
                    <a:bodyPr/>
                    <a:lstStyle/>
                    <a:p>
                      <a:pPr algn="l" fontAlgn="ctr"/>
                      <a:r>
                        <a:rPr lang="en-IN" sz="1000" u="none" strike="noStrike" dirty="0">
                          <a:solidFill>
                            <a:schemeClr val="tx1"/>
                          </a:solidFill>
                          <a:effectLst/>
                        </a:rPr>
                        <a:t>Purpose</a:t>
                      </a:r>
                      <a:endParaRPr lang="en-IN" sz="1000" b="1" i="0" u="none" strike="noStrike" dirty="0">
                        <a:solidFill>
                          <a:schemeClr val="tx1"/>
                        </a:solidFill>
                        <a:effectLst/>
                        <a:latin typeface="Calibri" panose="020F0502020204030204" pitchFamily="34" charset="0"/>
                      </a:endParaRPr>
                    </a:p>
                  </a:txBody>
                  <a:tcPr marL="36000" marR="2372" marT="2372" marB="0" anchor="ctr">
                    <a:solidFill>
                      <a:schemeClr val="accent2">
                        <a:lumMod val="50000"/>
                      </a:schemeClr>
                    </a:solidFill>
                  </a:tcPr>
                </a:tc>
                <a:tc>
                  <a:txBody>
                    <a:bodyPr/>
                    <a:lstStyle/>
                    <a:p>
                      <a:pPr algn="l" fontAlgn="ctr"/>
                      <a:r>
                        <a:rPr lang="en-IN" sz="1000" u="none" strike="noStrike" dirty="0">
                          <a:solidFill>
                            <a:schemeClr val="tx1"/>
                          </a:solidFill>
                          <a:effectLst/>
                        </a:rPr>
                        <a:t>Communication between humans.</a:t>
                      </a:r>
                      <a:endParaRPr lang="en-IN" sz="1000" b="0" i="0" u="none" strike="noStrike" dirty="0">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a:solidFill>
                            <a:schemeClr val="tx1"/>
                          </a:solidFill>
                          <a:effectLst/>
                        </a:rPr>
                        <a:t>Direct communication with computer hardware.</a:t>
                      </a:r>
                      <a:endParaRPr lang="en-US" sz="1000" b="0" i="0" u="none" strike="noStrike">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a:solidFill>
                            <a:schemeClr val="tx1"/>
                          </a:solidFill>
                          <a:effectLst/>
                        </a:rPr>
                        <a:t>Communication between humans and computers.</a:t>
                      </a:r>
                      <a:endParaRPr lang="en-US" sz="1000" b="0" i="0" u="none" strike="noStrike">
                        <a:solidFill>
                          <a:schemeClr val="tx1"/>
                        </a:solidFill>
                        <a:effectLst/>
                        <a:latin typeface="Calibri" panose="020F0502020204030204" pitchFamily="34" charset="0"/>
                      </a:endParaRPr>
                    </a:p>
                  </a:txBody>
                  <a:tcPr marL="36000" marR="2372" marT="2372" marB="0" anchor="ctr"/>
                </a:tc>
                <a:extLst>
                  <a:ext uri="{0D108BD9-81ED-4DB2-BD59-A6C34878D82A}">
                    <a16:rowId xmlns:a16="http://schemas.microsoft.com/office/drawing/2014/main" val="907013535"/>
                  </a:ext>
                </a:extLst>
              </a:tr>
              <a:tr h="332140">
                <a:tc>
                  <a:txBody>
                    <a:bodyPr/>
                    <a:lstStyle/>
                    <a:p>
                      <a:pPr algn="l" fontAlgn="ctr"/>
                      <a:r>
                        <a:rPr lang="en-IN" sz="1000" u="none" strike="noStrike" dirty="0">
                          <a:solidFill>
                            <a:schemeClr val="tx1"/>
                          </a:solidFill>
                          <a:effectLst/>
                        </a:rPr>
                        <a:t>Structure</a:t>
                      </a:r>
                      <a:endParaRPr lang="en-IN" sz="1000" b="1" i="0" u="none" strike="noStrike" dirty="0">
                        <a:solidFill>
                          <a:schemeClr val="tx1"/>
                        </a:solidFill>
                        <a:effectLst/>
                        <a:latin typeface="Calibri" panose="020F0502020204030204" pitchFamily="34" charset="0"/>
                      </a:endParaRPr>
                    </a:p>
                  </a:txBody>
                  <a:tcPr marL="36000" marR="2372" marT="2372" marB="0" anchor="ctr">
                    <a:solidFill>
                      <a:schemeClr val="accent2">
                        <a:lumMod val="50000"/>
                      </a:schemeClr>
                    </a:solidFill>
                  </a:tcPr>
                </a:tc>
                <a:tc>
                  <a:txBody>
                    <a:bodyPr/>
                    <a:lstStyle/>
                    <a:p>
                      <a:pPr algn="l" fontAlgn="ctr"/>
                      <a:r>
                        <a:rPr lang="en-US" sz="1000" u="none" strike="noStrike" dirty="0">
                          <a:solidFill>
                            <a:schemeClr val="tx1"/>
                          </a:solidFill>
                          <a:effectLst/>
                        </a:rPr>
                        <a:t>Flexible, less rigid; allows for ambiguity.</a:t>
                      </a:r>
                      <a:endParaRPr lang="en-US" sz="1000" b="0" i="0" u="none" strike="noStrike" dirty="0">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Rigid and low-level (binary code).</a:t>
                      </a:r>
                      <a:endParaRPr lang="en-US" sz="1000" b="0" i="0" u="none" strike="noStrike" dirty="0">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a:solidFill>
                            <a:schemeClr val="tx1"/>
                          </a:solidFill>
                          <a:effectLst/>
                        </a:rPr>
                        <a:t>Structured with strict rules and syntax.</a:t>
                      </a:r>
                      <a:endParaRPr lang="en-US" sz="1000" b="0" i="0" u="none" strike="noStrike">
                        <a:solidFill>
                          <a:schemeClr val="tx1"/>
                        </a:solidFill>
                        <a:effectLst/>
                        <a:latin typeface="Calibri" panose="020F0502020204030204" pitchFamily="34" charset="0"/>
                      </a:endParaRPr>
                    </a:p>
                  </a:txBody>
                  <a:tcPr marL="36000" marR="2372" marT="2372" marB="0" anchor="ctr"/>
                </a:tc>
                <a:extLst>
                  <a:ext uri="{0D108BD9-81ED-4DB2-BD59-A6C34878D82A}">
                    <a16:rowId xmlns:a16="http://schemas.microsoft.com/office/drawing/2014/main" val="1442392232"/>
                  </a:ext>
                </a:extLst>
              </a:tr>
              <a:tr h="332140">
                <a:tc>
                  <a:txBody>
                    <a:bodyPr/>
                    <a:lstStyle/>
                    <a:p>
                      <a:pPr algn="l" fontAlgn="ctr"/>
                      <a:r>
                        <a:rPr lang="en-IN" sz="1000" u="none" strike="noStrike" dirty="0">
                          <a:solidFill>
                            <a:schemeClr val="tx1"/>
                          </a:solidFill>
                          <a:effectLst/>
                        </a:rPr>
                        <a:t>Readability</a:t>
                      </a:r>
                      <a:endParaRPr lang="en-IN" sz="1000" b="1" i="0" u="none" strike="noStrike" dirty="0">
                        <a:solidFill>
                          <a:schemeClr val="tx1"/>
                        </a:solidFill>
                        <a:effectLst/>
                        <a:latin typeface="Calibri" panose="020F0502020204030204" pitchFamily="34" charset="0"/>
                      </a:endParaRPr>
                    </a:p>
                  </a:txBody>
                  <a:tcPr marL="36000" marR="2372" marT="2372" marB="0" anchor="ctr">
                    <a:solidFill>
                      <a:schemeClr val="accent2">
                        <a:lumMod val="50000"/>
                      </a:schemeClr>
                    </a:solidFill>
                  </a:tcPr>
                </a:tc>
                <a:tc>
                  <a:txBody>
                    <a:bodyPr/>
                    <a:lstStyle/>
                    <a:p>
                      <a:pPr algn="l" fontAlgn="ctr"/>
                      <a:r>
                        <a:rPr lang="en-US" sz="1000" u="none" strike="noStrike" dirty="0">
                          <a:solidFill>
                            <a:schemeClr val="tx1"/>
                          </a:solidFill>
                          <a:effectLst/>
                        </a:rPr>
                        <a:t>Easy for humans to understand and use.</a:t>
                      </a:r>
                      <a:endParaRPr lang="en-US" sz="1000" b="0" i="0" u="none" strike="noStrike" dirty="0">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Not possible for humans to read and understand.</a:t>
                      </a:r>
                      <a:endParaRPr lang="en-US" sz="1000" b="0" i="0" u="none" strike="noStrike" dirty="0">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a:solidFill>
                            <a:schemeClr val="tx1"/>
                          </a:solidFill>
                          <a:effectLst/>
                        </a:rPr>
                        <a:t>Human-readable but requires technical knowledge.</a:t>
                      </a:r>
                      <a:endParaRPr lang="en-US" sz="1000" b="0" i="0" u="none" strike="noStrike">
                        <a:solidFill>
                          <a:schemeClr val="tx1"/>
                        </a:solidFill>
                        <a:effectLst/>
                        <a:latin typeface="Calibri" panose="020F0502020204030204" pitchFamily="34" charset="0"/>
                      </a:endParaRPr>
                    </a:p>
                  </a:txBody>
                  <a:tcPr marL="36000" marR="2372" marT="2372" marB="0" anchor="ctr"/>
                </a:tc>
                <a:extLst>
                  <a:ext uri="{0D108BD9-81ED-4DB2-BD59-A6C34878D82A}">
                    <a16:rowId xmlns:a16="http://schemas.microsoft.com/office/drawing/2014/main" val="2953345343"/>
                  </a:ext>
                </a:extLst>
              </a:tr>
              <a:tr h="379589">
                <a:tc>
                  <a:txBody>
                    <a:bodyPr/>
                    <a:lstStyle/>
                    <a:p>
                      <a:pPr algn="l" fontAlgn="ctr"/>
                      <a:r>
                        <a:rPr lang="en-IN" sz="1000" u="none" strike="noStrike" dirty="0">
                          <a:solidFill>
                            <a:schemeClr val="tx1"/>
                          </a:solidFill>
                          <a:effectLst/>
                        </a:rPr>
                        <a:t>Syntax</a:t>
                      </a:r>
                      <a:endParaRPr lang="en-IN" sz="1000" b="1" i="0" u="none" strike="noStrike" dirty="0">
                        <a:solidFill>
                          <a:schemeClr val="tx1"/>
                        </a:solidFill>
                        <a:effectLst/>
                        <a:latin typeface="Calibri" panose="020F0502020204030204" pitchFamily="34" charset="0"/>
                      </a:endParaRPr>
                    </a:p>
                  </a:txBody>
                  <a:tcPr marL="36000" marR="2372" marT="2372" marB="0" anchor="ctr">
                    <a:solidFill>
                      <a:schemeClr val="accent2">
                        <a:lumMod val="50000"/>
                      </a:schemeClr>
                    </a:solidFill>
                  </a:tcPr>
                </a:tc>
                <a:tc>
                  <a:txBody>
                    <a:bodyPr/>
                    <a:lstStyle/>
                    <a:p>
                      <a:pPr algn="l" fontAlgn="ctr"/>
                      <a:r>
                        <a:rPr lang="en-US" sz="1000" u="none" strike="noStrike">
                          <a:solidFill>
                            <a:schemeClr val="tx1"/>
                          </a:solidFill>
                          <a:effectLst/>
                        </a:rPr>
                        <a:t>Varies with context, culture, and grammar.</a:t>
                      </a:r>
                      <a:endParaRPr lang="en-US" sz="1000" b="0" i="0" u="none" strike="noStrike">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Binary code, highly specific to machine architecture.</a:t>
                      </a:r>
                      <a:endParaRPr lang="en-US" sz="1000" b="0" i="0" u="none" strike="noStrike" dirty="0">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Defined rules and grammar for structured code.</a:t>
                      </a:r>
                      <a:endParaRPr lang="en-US" sz="1000" b="0" i="0" u="none" strike="noStrike" dirty="0">
                        <a:solidFill>
                          <a:schemeClr val="tx1"/>
                        </a:solidFill>
                        <a:effectLst/>
                        <a:latin typeface="Calibri" panose="020F0502020204030204" pitchFamily="34" charset="0"/>
                      </a:endParaRPr>
                    </a:p>
                  </a:txBody>
                  <a:tcPr marL="36000" marR="2372" marT="2372" marB="0" anchor="ctr"/>
                </a:tc>
                <a:extLst>
                  <a:ext uri="{0D108BD9-81ED-4DB2-BD59-A6C34878D82A}">
                    <a16:rowId xmlns:a16="http://schemas.microsoft.com/office/drawing/2014/main" val="1661085403"/>
                  </a:ext>
                </a:extLst>
              </a:tr>
              <a:tr h="332140">
                <a:tc>
                  <a:txBody>
                    <a:bodyPr/>
                    <a:lstStyle/>
                    <a:p>
                      <a:pPr algn="l" fontAlgn="ctr"/>
                      <a:r>
                        <a:rPr lang="en-IN" sz="1000" u="none" strike="noStrike" dirty="0">
                          <a:solidFill>
                            <a:schemeClr val="tx1"/>
                          </a:solidFill>
                          <a:effectLst/>
                        </a:rPr>
                        <a:t>Complexity</a:t>
                      </a:r>
                      <a:endParaRPr lang="en-IN" sz="1000" b="1" i="0" u="none" strike="noStrike" dirty="0">
                        <a:solidFill>
                          <a:schemeClr val="tx1"/>
                        </a:solidFill>
                        <a:effectLst/>
                        <a:latin typeface="Calibri" panose="020F0502020204030204" pitchFamily="34" charset="0"/>
                      </a:endParaRPr>
                    </a:p>
                  </a:txBody>
                  <a:tcPr marL="36000" marR="2372" marT="2372" marB="0" anchor="ctr">
                    <a:solidFill>
                      <a:schemeClr val="accent2">
                        <a:lumMod val="50000"/>
                      </a:schemeClr>
                    </a:solidFill>
                  </a:tcPr>
                </a:tc>
                <a:tc>
                  <a:txBody>
                    <a:bodyPr/>
                    <a:lstStyle/>
                    <a:p>
                      <a:pPr algn="l" fontAlgn="ctr"/>
                      <a:r>
                        <a:rPr lang="en-US" sz="1000" u="none" strike="noStrike">
                          <a:solidFill>
                            <a:schemeClr val="tx1"/>
                          </a:solidFill>
                          <a:effectLst/>
                        </a:rPr>
                        <a:t>Complex and evolving over time.</a:t>
                      </a:r>
                      <a:endParaRPr lang="en-US" sz="1000" b="0" i="0" u="none" strike="noStrike">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Simple but complex to work with manually.</a:t>
                      </a:r>
                      <a:endParaRPr lang="en-US" sz="1000" b="0" i="0" u="none" strike="noStrike" dirty="0">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Varies from simple (Python) to complex (C++)</a:t>
                      </a:r>
                      <a:endParaRPr lang="en-US" sz="1000" b="0" i="0" u="none" strike="noStrike" dirty="0">
                        <a:solidFill>
                          <a:schemeClr val="tx1"/>
                        </a:solidFill>
                        <a:effectLst/>
                        <a:latin typeface="Calibri" panose="020F0502020204030204" pitchFamily="34" charset="0"/>
                      </a:endParaRPr>
                    </a:p>
                  </a:txBody>
                  <a:tcPr marL="36000" marR="2372" marT="2372" marB="0" anchor="ctr"/>
                </a:tc>
                <a:extLst>
                  <a:ext uri="{0D108BD9-81ED-4DB2-BD59-A6C34878D82A}">
                    <a16:rowId xmlns:a16="http://schemas.microsoft.com/office/drawing/2014/main" val="3238268319"/>
                  </a:ext>
                </a:extLst>
              </a:tr>
              <a:tr h="332140">
                <a:tc>
                  <a:txBody>
                    <a:bodyPr/>
                    <a:lstStyle/>
                    <a:p>
                      <a:pPr algn="l" fontAlgn="ctr"/>
                      <a:r>
                        <a:rPr lang="en-IN" sz="1000" u="none" strike="noStrike" dirty="0">
                          <a:solidFill>
                            <a:schemeClr val="tx1"/>
                          </a:solidFill>
                          <a:effectLst/>
                        </a:rPr>
                        <a:t>Execution</a:t>
                      </a:r>
                      <a:endParaRPr lang="en-IN" sz="1000" b="1" i="0" u="none" strike="noStrike" dirty="0">
                        <a:solidFill>
                          <a:schemeClr val="tx1"/>
                        </a:solidFill>
                        <a:effectLst/>
                        <a:latin typeface="Calibri" panose="020F0502020204030204" pitchFamily="34" charset="0"/>
                      </a:endParaRPr>
                    </a:p>
                  </a:txBody>
                  <a:tcPr marL="36000" marR="2372" marT="2372" marB="0" anchor="ctr">
                    <a:solidFill>
                      <a:schemeClr val="accent2">
                        <a:lumMod val="50000"/>
                      </a:schemeClr>
                    </a:solidFill>
                  </a:tcPr>
                </a:tc>
                <a:tc>
                  <a:txBody>
                    <a:bodyPr/>
                    <a:lstStyle/>
                    <a:p>
                      <a:pPr algn="l" fontAlgn="ctr"/>
                      <a:r>
                        <a:rPr lang="en-US" sz="1000" u="none" strike="noStrike">
                          <a:solidFill>
                            <a:schemeClr val="tx1"/>
                          </a:solidFill>
                          <a:effectLst/>
                        </a:rPr>
                        <a:t>Not directly executable by machines.</a:t>
                      </a:r>
                      <a:endParaRPr lang="en-US" sz="1000" b="0" i="0" u="none" strike="noStrike">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Directly executed by machine (hardware).</a:t>
                      </a:r>
                      <a:endParaRPr lang="en-US" sz="1000" b="0" i="0" u="none" strike="noStrike" dirty="0">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Needs to be compiled/interpreted into machine code.</a:t>
                      </a:r>
                      <a:endParaRPr lang="en-US" sz="1000" b="0" i="0" u="none" strike="noStrike" dirty="0">
                        <a:solidFill>
                          <a:schemeClr val="tx1"/>
                        </a:solidFill>
                        <a:effectLst/>
                        <a:latin typeface="Calibri" panose="020F0502020204030204" pitchFamily="34" charset="0"/>
                      </a:endParaRPr>
                    </a:p>
                  </a:txBody>
                  <a:tcPr marL="36000" marR="2372" marT="2372" marB="0" anchor="ctr"/>
                </a:tc>
                <a:extLst>
                  <a:ext uri="{0D108BD9-81ED-4DB2-BD59-A6C34878D82A}">
                    <a16:rowId xmlns:a16="http://schemas.microsoft.com/office/drawing/2014/main" val="2697413585"/>
                  </a:ext>
                </a:extLst>
              </a:tr>
              <a:tr h="379589">
                <a:tc>
                  <a:txBody>
                    <a:bodyPr/>
                    <a:lstStyle/>
                    <a:p>
                      <a:pPr algn="l" fontAlgn="ctr"/>
                      <a:r>
                        <a:rPr lang="en-IN" sz="1000" u="none" strike="noStrike" dirty="0">
                          <a:solidFill>
                            <a:schemeClr val="tx1"/>
                          </a:solidFill>
                          <a:effectLst/>
                        </a:rPr>
                        <a:t>Flexibility</a:t>
                      </a:r>
                      <a:endParaRPr lang="en-IN" sz="1000" b="1" i="0" u="none" strike="noStrike" dirty="0">
                        <a:solidFill>
                          <a:schemeClr val="tx1"/>
                        </a:solidFill>
                        <a:effectLst/>
                        <a:latin typeface="Calibri" panose="020F0502020204030204" pitchFamily="34" charset="0"/>
                      </a:endParaRPr>
                    </a:p>
                  </a:txBody>
                  <a:tcPr marL="36000" marR="2372" marT="2372" marB="0" anchor="ctr">
                    <a:solidFill>
                      <a:schemeClr val="accent2">
                        <a:lumMod val="50000"/>
                      </a:schemeClr>
                    </a:solidFill>
                  </a:tcPr>
                </a:tc>
                <a:tc>
                  <a:txBody>
                    <a:bodyPr/>
                    <a:lstStyle/>
                    <a:p>
                      <a:pPr algn="l" fontAlgn="ctr"/>
                      <a:r>
                        <a:rPr lang="en-IN" sz="1000" u="none" strike="noStrike">
                          <a:solidFill>
                            <a:schemeClr val="tx1"/>
                          </a:solidFill>
                          <a:effectLst/>
                        </a:rPr>
                        <a:t>Very flexible and ambiguous.</a:t>
                      </a:r>
                      <a:endParaRPr lang="en-IN" sz="1000" b="0" i="0" u="none" strike="noStrike">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a:solidFill>
                            <a:schemeClr val="tx1"/>
                          </a:solidFill>
                          <a:effectLst/>
                        </a:rPr>
                        <a:t>Not flexible; strictly defined by the machine architecture.</a:t>
                      </a:r>
                      <a:endParaRPr lang="en-US" sz="1000" b="0" i="0" u="none" strike="noStrike">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Flexible but constrained by syntax rules.</a:t>
                      </a:r>
                      <a:endParaRPr lang="en-US" sz="1000" b="0" i="0" u="none" strike="noStrike" dirty="0">
                        <a:solidFill>
                          <a:schemeClr val="tx1"/>
                        </a:solidFill>
                        <a:effectLst/>
                        <a:latin typeface="Calibri" panose="020F0502020204030204" pitchFamily="34" charset="0"/>
                      </a:endParaRPr>
                    </a:p>
                  </a:txBody>
                  <a:tcPr marL="36000" marR="2372" marT="2372" marB="0" anchor="ctr"/>
                </a:tc>
                <a:extLst>
                  <a:ext uri="{0D108BD9-81ED-4DB2-BD59-A6C34878D82A}">
                    <a16:rowId xmlns:a16="http://schemas.microsoft.com/office/drawing/2014/main" val="3900798186"/>
                  </a:ext>
                </a:extLst>
              </a:tr>
              <a:tr h="379589">
                <a:tc>
                  <a:txBody>
                    <a:bodyPr/>
                    <a:lstStyle/>
                    <a:p>
                      <a:pPr algn="l" fontAlgn="ctr"/>
                      <a:r>
                        <a:rPr lang="en-IN" sz="1000" u="none" strike="noStrike" dirty="0">
                          <a:solidFill>
                            <a:schemeClr val="tx1"/>
                          </a:solidFill>
                          <a:effectLst/>
                        </a:rPr>
                        <a:t>Learning Curve</a:t>
                      </a:r>
                      <a:endParaRPr lang="en-IN" sz="1000" b="1" i="0" u="none" strike="noStrike" dirty="0">
                        <a:solidFill>
                          <a:schemeClr val="tx1"/>
                        </a:solidFill>
                        <a:effectLst/>
                        <a:latin typeface="Calibri" panose="020F0502020204030204" pitchFamily="34" charset="0"/>
                      </a:endParaRPr>
                    </a:p>
                  </a:txBody>
                  <a:tcPr marL="36000" marR="2372" marT="2372" marB="0" anchor="ctr">
                    <a:solidFill>
                      <a:schemeClr val="accent2">
                        <a:lumMod val="50000"/>
                      </a:schemeClr>
                    </a:solidFill>
                  </a:tcPr>
                </a:tc>
                <a:tc>
                  <a:txBody>
                    <a:bodyPr/>
                    <a:lstStyle/>
                    <a:p>
                      <a:pPr algn="l" fontAlgn="ctr"/>
                      <a:r>
                        <a:rPr lang="en-US" sz="1000" u="none" strike="noStrike">
                          <a:solidFill>
                            <a:schemeClr val="tx1"/>
                          </a:solidFill>
                          <a:effectLst/>
                        </a:rPr>
                        <a:t>Easy for native speakers to learn.</a:t>
                      </a:r>
                      <a:endParaRPr lang="en-US" sz="1000" b="0" i="0" u="none" strike="noStrike">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Very difficult for humans to directly work with.</a:t>
                      </a:r>
                      <a:endParaRPr lang="en-US" sz="1000" b="0" i="0" u="none" strike="noStrike" dirty="0">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Moderate to high, depending on the language.</a:t>
                      </a:r>
                      <a:endParaRPr lang="en-US" sz="1000" b="0" i="0" u="none" strike="noStrike" dirty="0">
                        <a:solidFill>
                          <a:schemeClr val="tx1"/>
                        </a:solidFill>
                        <a:effectLst/>
                        <a:latin typeface="Calibri" panose="020F0502020204030204" pitchFamily="34" charset="0"/>
                      </a:endParaRPr>
                    </a:p>
                  </a:txBody>
                  <a:tcPr marL="36000" marR="2372" marT="2372" marB="0" anchor="ctr"/>
                </a:tc>
                <a:extLst>
                  <a:ext uri="{0D108BD9-81ED-4DB2-BD59-A6C34878D82A}">
                    <a16:rowId xmlns:a16="http://schemas.microsoft.com/office/drawing/2014/main" val="3745857032"/>
                  </a:ext>
                </a:extLst>
              </a:tr>
              <a:tr h="284692">
                <a:tc>
                  <a:txBody>
                    <a:bodyPr/>
                    <a:lstStyle/>
                    <a:p>
                      <a:pPr algn="l" fontAlgn="ctr"/>
                      <a:r>
                        <a:rPr lang="en-IN" sz="1000" u="none" strike="noStrike" dirty="0">
                          <a:solidFill>
                            <a:schemeClr val="tx1"/>
                          </a:solidFill>
                          <a:effectLst/>
                        </a:rPr>
                        <a:t>Error Tolerance</a:t>
                      </a:r>
                      <a:endParaRPr lang="en-IN" sz="1000" b="1" i="0" u="none" strike="noStrike" dirty="0">
                        <a:solidFill>
                          <a:schemeClr val="tx1"/>
                        </a:solidFill>
                        <a:effectLst/>
                        <a:latin typeface="Calibri" panose="020F0502020204030204" pitchFamily="34" charset="0"/>
                      </a:endParaRPr>
                    </a:p>
                  </a:txBody>
                  <a:tcPr marL="36000" marR="2372" marT="2372" marB="0" anchor="ctr">
                    <a:solidFill>
                      <a:schemeClr val="accent2">
                        <a:lumMod val="50000"/>
                      </a:schemeClr>
                    </a:solidFill>
                  </a:tcPr>
                </a:tc>
                <a:tc>
                  <a:txBody>
                    <a:bodyPr/>
                    <a:lstStyle/>
                    <a:p>
                      <a:pPr algn="l" fontAlgn="ctr"/>
                      <a:r>
                        <a:rPr lang="en-US" sz="1000" u="none" strike="noStrike">
                          <a:solidFill>
                            <a:schemeClr val="tx1"/>
                          </a:solidFill>
                          <a:effectLst/>
                        </a:rPr>
                        <a:t>Tolerates errors like typos and slang.</a:t>
                      </a:r>
                      <a:endParaRPr lang="en-US" sz="1000" b="0" i="0" u="none" strike="noStrike">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a:solidFill>
                            <a:schemeClr val="tx1"/>
                          </a:solidFill>
                          <a:effectLst/>
                        </a:rPr>
                        <a:t>No tolerance for errors; needs to be exact.</a:t>
                      </a:r>
                      <a:endParaRPr lang="en-US" sz="1000" b="0" i="0" u="none" strike="noStrike">
                        <a:solidFill>
                          <a:schemeClr val="tx1"/>
                        </a:solidFill>
                        <a:effectLst/>
                        <a:latin typeface="Calibri" panose="020F0502020204030204" pitchFamily="34" charset="0"/>
                      </a:endParaRPr>
                    </a:p>
                  </a:txBody>
                  <a:tcPr marL="36000" marR="2372" marT="2372" marB="0" anchor="ctr"/>
                </a:tc>
                <a:tc>
                  <a:txBody>
                    <a:bodyPr/>
                    <a:lstStyle/>
                    <a:p>
                      <a:pPr algn="l" fontAlgn="ctr"/>
                      <a:r>
                        <a:rPr lang="en-US" sz="1000" u="none" strike="noStrike" dirty="0">
                          <a:solidFill>
                            <a:schemeClr val="tx1"/>
                          </a:solidFill>
                          <a:effectLst/>
                        </a:rPr>
                        <a:t>Limited error tolerance, strict syntax rules.</a:t>
                      </a:r>
                      <a:endParaRPr lang="en-US" sz="1000" b="0" i="0" u="none" strike="noStrike" dirty="0">
                        <a:solidFill>
                          <a:schemeClr val="tx1"/>
                        </a:solidFill>
                        <a:effectLst/>
                        <a:latin typeface="Calibri" panose="020F0502020204030204" pitchFamily="34" charset="0"/>
                      </a:endParaRPr>
                    </a:p>
                  </a:txBody>
                  <a:tcPr marL="36000" marR="2372" marT="2372" marB="0" anchor="ctr"/>
                </a:tc>
                <a:extLst>
                  <a:ext uri="{0D108BD9-81ED-4DB2-BD59-A6C34878D82A}">
                    <a16:rowId xmlns:a16="http://schemas.microsoft.com/office/drawing/2014/main" val="560384199"/>
                  </a:ext>
                </a:extLst>
              </a:tr>
            </a:tbl>
          </a:graphicData>
        </a:graphic>
      </p:graphicFrame>
    </p:spTree>
    <p:extLst>
      <p:ext uri="{BB962C8B-B14F-4D97-AF65-F5344CB8AC3E}">
        <p14:creationId xmlns:p14="http://schemas.microsoft.com/office/powerpoint/2010/main" val="1643008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B183-0D99-409E-AACC-0B0FAF227B19}"/>
              </a:ext>
            </a:extLst>
          </p:cNvPr>
          <p:cNvSpPr>
            <a:spLocks noGrp="1"/>
          </p:cNvSpPr>
          <p:nvPr>
            <p:ph type="title"/>
          </p:nvPr>
        </p:nvSpPr>
        <p:spPr/>
        <p:txBody>
          <a:bodyPr/>
          <a:lstStyle/>
          <a:p>
            <a:r>
              <a:rPr lang="en-IN" dirty="0"/>
              <a:t>Naïve Bayes Classification</a:t>
            </a:r>
          </a:p>
        </p:txBody>
      </p:sp>
      <p:sp>
        <p:nvSpPr>
          <p:cNvPr id="3" name="Text Placeholder 2">
            <a:extLst>
              <a:ext uri="{FF2B5EF4-FFF2-40B4-BE49-F238E27FC236}">
                <a16:creationId xmlns:a16="http://schemas.microsoft.com/office/drawing/2014/main" id="{320648FA-7514-40C5-BC96-F09837C9AAD0}"/>
              </a:ext>
            </a:extLst>
          </p:cNvPr>
          <p:cNvSpPr>
            <a:spLocks noGrp="1"/>
          </p:cNvSpPr>
          <p:nvPr>
            <p:ph type="body" sz="quarter" idx="10"/>
          </p:nvPr>
        </p:nvSpPr>
        <p:spPr/>
        <p:txBody>
          <a:bodyPr/>
          <a:lstStyle/>
          <a:p>
            <a:r>
              <a:rPr lang="en-US" dirty="0"/>
              <a:t>The key assumption in Naïve Bayes is conditional independence.</a:t>
            </a:r>
          </a:p>
          <a:p>
            <a:r>
              <a:rPr lang="en-US" dirty="0"/>
              <a:t>It assumes that the words (features) in the document are independent of each other, given the class C.</a:t>
            </a:r>
          </a:p>
          <a:p>
            <a:r>
              <a:rPr lang="en-US" dirty="0"/>
              <a:t>This simplifies the likelihood term:</a:t>
            </a:r>
          </a:p>
          <a:p>
            <a:endParaRPr lang="en-US" dirty="0"/>
          </a:p>
          <a:p>
            <a:endParaRPr lang="en-US" dirty="0"/>
          </a:p>
          <a:p>
            <a:endParaRPr lang="en-US" dirty="0"/>
          </a:p>
          <a:p>
            <a:r>
              <a:rPr lang="en-US" dirty="0"/>
              <a:t>The formula becomes:</a:t>
            </a:r>
          </a:p>
          <a:p>
            <a:endParaRPr lang="en-US" dirty="0"/>
          </a:p>
          <a:p>
            <a:endParaRPr lang="en-US" dirty="0"/>
          </a:p>
          <a:p>
            <a:endParaRPr lang="en-US" dirty="0"/>
          </a:p>
          <a:p>
            <a:pPr marL="139700" indent="0">
              <a:buNone/>
            </a:pPr>
            <a:endParaRPr lang="en-US" dirty="0"/>
          </a:p>
          <a:p>
            <a:endParaRPr lang="en-IN" dirty="0"/>
          </a:p>
        </p:txBody>
      </p:sp>
      <p:pic>
        <p:nvPicPr>
          <p:cNvPr id="4" name="Picture 3">
            <a:extLst>
              <a:ext uri="{FF2B5EF4-FFF2-40B4-BE49-F238E27FC236}">
                <a16:creationId xmlns:a16="http://schemas.microsoft.com/office/drawing/2014/main" id="{6483797E-9899-4929-B117-B590B53C3DD5}"/>
              </a:ext>
            </a:extLst>
          </p:cNvPr>
          <p:cNvPicPr>
            <a:picLocks noChangeAspect="1"/>
          </p:cNvPicPr>
          <p:nvPr/>
        </p:nvPicPr>
        <p:blipFill>
          <a:blip r:embed="rId2"/>
          <a:stretch>
            <a:fillRect/>
          </a:stretch>
        </p:blipFill>
        <p:spPr>
          <a:xfrm>
            <a:off x="2257102" y="2433618"/>
            <a:ext cx="4629796" cy="276264"/>
          </a:xfrm>
          <a:prstGeom prst="rect">
            <a:avLst/>
          </a:prstGeom>
        </p:spPr>
      </p:pic>
      <p:pic>
        <p:nvPicPr>
          <p:cNvPr id="5" name="Picture 4">
            <a:extLst>
              <a:ext uri="{FF2B5EF4-FFF2-40B4-BE49-F238E27FC236}">
                <a16:creationId xmlns:a16="http://schemas.microsoft.com/office/drawing/2014/main" id="{14777670-9BCF-40DA-ADD7-F029FE5EE5D7}"/>
              </a:ext>
            </a:extLst>
          </p:cNvPr>
          <p:cNvPicPr>
            <a:picLocks noChangeAspect="1"/>
          </p:cNvPicPr>
          <p:nvPr/>
        </p:nvPicPr>
        <p:blipFill>
          <a:blip r:embed="rId3"/>
          <a:stretch>
            <a:fillRect/>
          </a:stretch>
        </p:blipFill>
        <p:spPr>
          <a:xfrm>
            <a:off x="2018918" y="3255890"/>
            <a:ext cx="5106113" cy="514422"/>
          </a:xfrm>
          <a:prstGeom prst="rect">
            <a:avLst/>
          </a:prstGeom>
        </p:spPr>
      </p:pic>
    </p:spTree>
    <p:extLst>
      <p:ext uri="{BB962C8B-B14F-4D97-AF65-F5344CB8AC3E}">
        <p14:creationId xmlns:p14="http://schemas.microsoft.com/office/powerpoint/2010/main" val="1924684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A13D-E9F8-484F-9D1B-F36A7021832C}"/>
              </a:ext>
            </a:extLst>
          </p:cNvPr>
          <p:cNvSpPr>
            <a:spLocks noGrp="1"/>
          </p:cNvSpPr>
          <p:nvPr>
            <p:ph type="title"/>
          </p:nvPr>
        </p:nvSpPr>
        <p:spPr/>
        <p:txBody>
          <a:bodyPr/>
          <a:lstStyle/>
          <a:p>
            <a:r>
              <a:rPr lang="en-IN" dirty="0"/>
              <a:t>Naïve Bayes Classification</a:t>
            </a:r>
          </a:p>
        </p:txBody>
      </p:sp>
      <p:sp>
        <p:nvSpPr>
          <p:cNvPr id="3" name="Text Placeholder 2">
            <a:extLst>
              <a:ext uri="{FF2B5EF4-FFF2-40B4-BE49-F238E27FC236}">
                <a16:creationId xmlns:a16="http://schemas.microsoft.com/office/drawing/2014/main" id="{94D6428F-7B9A-4627-BB84-996C52095487}"/>
              </a:ext>
            </a:extLst>
          </p:cNvPr>
          <p:cNvSpPr>
            <a:spLocks noGrp="1"/>
          </p:cNvSpPr>
          <p:nvPr>
            <p:ph type="body" sz="quarter" idx="10"/>
          </p:nvPr>
        </p:nvSpPr>
        <p:spPr/>
        <p:txBody>
          <a:bodyPr/>
          <a:lstStyle/>
          <a:p>
            <a:r>
              <a:rPr lang="en-US" dirty="0"/>
              <a:t>Spam Classification example: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want to classify the new message:</a:t>
            </a:r>
          </a:p>
          <a:p>
            <a:pPr lvl="1"/>
            <a:r>
              <a:rPr lang="en-US" dirty="0"/>
              <a:t> "free lottery now"</a:t>
            </a:r>
            <a:endParaRPr lang="en-IN" dirty="0"/>
          </a:p>
        </p:txBody>
      </p:sp>
      <p:pic>
        <p:nvPicPr>
          <p:cNvPr id="5" name="Picture 4">
            <a:extLst>
              <a:ext uri="{FF2B5EF4-FFF2-40B4-BE49-F238E27FC236}">
                <a16:creationId xmlns:a16="http://schemas.microsoft.com/office/drawing/2014/main" id="{7A8BB354-B9FA-4D56-A562-51C3BBFE436D}"/>
              </a:ext>
            </a:extLst>
          </p:cNvPr>
          <p:cNvPicPr>
            <a:picLocks noChangeAspect="1"/>
          </p:cNvPicPr>
          <p:nvPr/>
        </p:nvPicPr>
        <p:blipFill>
          <a:blip r:embed="rId2"/>
          <a:stretch>
            <a:fillRect/>
          </a:stretch>
        </p:blipFill>
        <p:spPr>
          <a:xfrm>
            <a:off x="1142496" y="1867904"/>
            <a:ext cx="6858957" cy="1676634"/>
          </a:xfrm>
          <a:prstGeom prst="rect">
            <a:avLst/>
          </a:prstGeom>
        </p:spPr>
      </p:pic>
    </p:spTree>
    <p:extLst>
      <p:ext uri="{BB962C8B-B14F-4D97-AF65-F5344CB8AC3E}">
        <p14:creationId xmlns:p14="http://schemas.microsoft.com/office/powerpoint/2010/main" val="1969372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818A-A70E-4F03-A394-969DC2696C51}"/>
              </a:ext>
            </a:extLst>
          </p:cNvPr>
          <p:cNvSpPr>
            <a:spLocks noGrp="1"/>
          </p:cNvSpPr>
          <p:nvPr>
            <p:ph type="title"/>
          </p:nvPr>
        </p:nvSpPr>
        <p:spPr/>
        <p:txBody>
          <a:bodyPr/>
          <a:lstStyle/>
          <a:p>
            <a:r>
              <a:rPr lang="en-IN" dirty="0"/>
              <a:t>Naïve Bayes Classification</a:t>
            </a:r>
          </a:p>
        </p:txBody>
      </p:sp>
      <p:sp>
        <p:nvSpPr>
          <p:cNvPr id="3" name="Text Placeholder 2">
            <a:extLst>
              <a:ext uri="{FF2B5EF4-FFF2-40B4-BE49-F238E27FC236}">
                <a16:creationId xmlns:a16="http://schemas.microsoft.com/office/drawing/2014/main" id="{B6266B08-FA48-4DF6-9080-3C20959184DB}"/>
              </a:ext>
            </a:extLst>
          </p:cNvPr>
          <p:cNvSpPr>
            <a:spLocks noGrp="1"/>
          </p:cNvSpPr>
          <p:nvPr>
            <p:ph type="body" sz="quarter" idx="10"/>
          </p:nvPr>
        </p:nvSpPr>
        <p:spPr/>
        <p:txBody>
          <a:bodyPr/>
          <a:lstStyle/>
          <a:p>
            <a:r>
              <a:rPr lang="en-US" dirty="0"/>
              <a:t>Using bag of word approach:</a:t>
            </a:r>
            <a:endParaRPr lang="en-IN" dirty="0"/>
          </a:p>
        </p:txBody>
      </p:sp>
      <p:pic>
        <p:nvPicPr>
          <p:cNvPr id="6" name="Picture 5">
            <a:extLst>
              <a:ext uri="{FF2B5EF4-FFF2-40B4-BE49-F238E27FC236}">
                <a16:creationId xmlns:a16="http://schemas.microsoft.com/office/drawing/2014/main" id="{B28F836D-FE5C-4362-8756-71E5B1799AAF}"/>
              </a:ext>
            </a:extLst>
          </p:cNvPr>
          <p:cNvPicPr>
            <a:picLocks noChangeAspect="1"/>
          </p:cNvPicPr>
          <p:nvPr/>
        </p:nvPicPr>
        <p:blipFill>
          <a:blip r:embed="rId2"/>
          <a:stretch>
            <a:fillRect/>
          </a:stretch>
        </p:blipFill>
        <p:spPr>
          <a:xfrm>
            <a:off x="1009128" y="2068444"/>
            <a:ext cx="7125694" cy="2324424"/>
          </a:xfrm>
          <a:prstGeom prst="rect">
            <a:avLst/>
          </a:prstGeom>
        </p:spPr>
      </p:pic>
    </p:spTree>
    <p:extLst>
      <p:ext uri="{BB962C8B-B14F-4D97-AF65-F5344CB8AC3E}">
        <p14:creationId xmlns:p14="http://schemas.microsoft.com/office/powerpoint/2010/main" val="1472800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727C-94E8-4E11-932F-118BEB21B728}"/>
              </a:ext>
            </a:extLst>
          </p:cNvPr>
          <p:cNvSpPr>
            <a:spLocks noGrp="1"/>
          </p:cNvSpPr>
          <p:nvPr>
            <p:ph type="title"/>
          </p:nvPr>
        </p:nvSpPr>
        <p:spPr/>
        <p:txBody>
          <a:bodyPr/>
          <a:lstStyle/>
          <a:p>
            <a:r>
              <a:rPr lang="en-IN" dirty="0"/>
              <a:t>Naïve Bayes Classification</a:t>
            </a:r>
          </a:p>
        </p:txBody>
      </p:sp>
      <p:sp>
        <p:nvSpPr>
          <p:cNvPr id="3" name="Text Placeholder 2">
            <a:extLst>
              <a:ext uri="{FF2B5EF4-FFF2-40B4-BE49-F238E27FC236}">
                <a16:creationId xmlns:a16="http://schemas.microsoft.com/office/drawing/2014/main" id="{F427D12B-4BAA-4FD4-9F7F-2D4B52FB38EF}"/>
              </a:ext>
            </a:extLst>
          </p:cNvPr>
          <p:cNvSpPr>
            <a:spLocks noGrp="1"/>
          </p:cNvSpPr>
          <p:nvPr>
            <p:ph type="body" sz="quarter" idx="10"/>
          </p:nvPr>
        </p:nvSpPr>
        <p:spPr/>
        <p:txBody>
          <a:bodyPr/>
          <a:lstStyle/>
          <a:p>
            <a:pPr>
              <a:spcAft>
                <a:spcPts val="600"/>
              </a:spcAft>
            </a:pPr>
            <a:r>
              <a:rPr lang="en-US" dirty="0"/>
              <a:t>For example message we have:</a:t>
            </a:r>
            <a:br>
              <a:rPr lang="en-US" dirty="0"/>
            </a:br>
            <a:r>
              <a:rPr lang="en-US" dirty="0"/>
              <a:t>“free”, “lottery”, “now“</a:t>
            </a:r>
          </a:p>
          <a:p>
            <a:pPr>
              <a:spcAft>
                <a:spcPts val="600"/>
              </a:spcAft>
            </a:pPr>
            <a:r>
              <a:rPr lang="en-US" dirty="0"/>
              <a:t>We need to find 2 probabilities:</a:t>
            </a:r>
          </a:p>
          <a:p>
            <a:pPr lvl="1">
              <a:spcAft>
                <a:spcPts val="600"/>
              </a:spcAft>
            </a:pPr>
            <a:r>
              <a:rPr lang="en-IN" dirty="0"/>
              <a:t>P(Spam ∣ Message) = P(Spam ∣ </a:t>
            </a:r>
            <a:r>
              <a:rPr lang="en-US" dirty="0"/>
              <a:t>" free”, “lottery”, “now“</a:t>
            </a:r>
            <a:r>
              <a:rPr lang="en-IN" dirty="0"/>
              <a:t>)</a:t>
            </a:r>
          </a:p>
          <a:p>
            <a:pPr lvl="1">
              <a:spcAft>
                <a:spcPts val="600"/>
              </a:spcAft>
            </a:pPr>
            <a:r>
              <a:rPr lang="en-IN" dirty="0"/>
              <a:t>P(Not Spam ∣ Message) = P(Spam ∣ </a:t>
            </a:r>
            <a:r>
              <a:rPr lang="en-US" dirty="0"/>
              <a:t>" free”, “lottery”, “now“</a:t>
            </a:r>
            <a:r>
              <a:rPr lang="en-IN" dirty="0"/>
              <a:t>)</a:t>
            </a:r>
          </a:p>
          <a:p>
            <a:pPr marL="139700" indent="0">
              <a:spcAft>
                <a:spcPts val="600"/>
              </a:spcAft>
              <a:buNone/>
            </a:pPr>
            <a:endParaRPr lang="en-US" sz="1200" dirty="0"/>
          </a:p>
          <a:p>
            <a:pPr marL="139700" indent="0">
              <a:spcAft>
                <a:spcPts val="600"/>
              </a:spcAft>
              <a:buNone/>
            </a:pPr>
            <a:r>
              <a:rPr lang="en-US" sz="1200" dirty="0"/>
              <a:t>P(Spam ∣ “free”, “lottery”, “now“)</a:t>
            </a:r>
          </a:p>
          <a:p>
            <a:pPr>
              <a:spcAft>
                <a:spcPts val="600"/>
              </a:spcAft>
            </a:pPr>
            <a:endParaRPr lang="en-US" sz="1200" dirty="0"/>
          </a:p>
          <a:p>
            <a:pPr marL="139700" indent="0">
              <a:spcAft>
                <a:spcPts val="600"/>
              </a:spcAft>
              <a:buNone/>
            </a:pPr>
            <a:r>
              <a:rPr lang="en-US" sz="1200" dirty="0"/>
              <a:t>P(Not Spam ∣ “free”, “lottery”, “now“)</a:t>
            </a:r>
          </a:p>
          <a:p>
            <a:pPr>
              <a:spcAft>
                <a:spcPts val="600"/>
              </a:spcAft>
            </a:pPr>
            <a:endParaRPr lang="en-US" sz="1200" dirty="0"/>
          </a:p>
          <a:p>
            <a:endParaRPr lang="en-IN" dirty="0"/>
          </a:p>
        </p:txBody>
      </p:sp>
      <p:pic>
        <p:nvPicPr>
          <p:cNvPr id="8" name="Picture 7">
            <a:extLst>
              <a:ext uri="{FF2B5EF4-FFF2-40B4-BE49-F238E27FC236}">
                <a16:creationId xmlns:a16="http://schemas.microsoft.com/office/drawing/2014/main" id="{F7B5F05D-923B-4A3A-A032-39EF1476818C}"/>
              </a:ext>
            </a:extLst>
          </p:cNvPr>
          <p:cNvPicPr>
            <a:picLocks noChangeAspect="1"/>
          </p:cNvPicPr>
          <p:nvPr/>
        </p:nvPicPr>
        <p:blipFill>
          <a:blip r:embed="rId2"/>
          <a:stretch>
            <a:fillRect/>
          </a:stretch>
        </p:blipFill>
        <p:spPr>
          <a:xfrm>
            <a:off x="3421162" y="3077960"/>
            <a:ext cx="5153744" cy="238158"/>
          </a:xfrm>
          <a:prstGeom prst="rect">
            <a:avLst/>
          </a:prstGeom>
        </p:spPr>
      </p:pic>
      <p:pic>
        <p:nvPicPr>
          <p:cNvPr id="9" name="Picture 8">
            <a:extLst>
              <a:ext uri="{FF2B5EF4-FFF2-40B4-BE49-F238E27FC236}">
                <a16:creationId xmlns:a16="http://schemas.microsoft.com/office/drawing/2014/main" id="{C5092B68-9387-4453-A483-AD79E7303344}"/>
              </a:ext>
            </a:extLst>
          </p:cNvPr>
          <p:cNvPicPr>
            <a:picLocks noChangeAspect="1"/>
          </p:cNvPicPr>
          <p:nvPr/>
        </p:nvPicPr>
        <p:blipFill>
          <a:blip r:embed="rId3"/>
          <a:stretch>
            <a:fillRect/>
          </a:stretch>
        </p:blipFill>
        <p:spPr>
          <a:xfrm>
            <a:off x="2011265" y="3963499"/>
            <a:ext cx="6563641" cy="238157"/>
          </a:xfrm>
          <a:prstGeom prst="rect">
            <a:avLst/>
          </a:prstGeom>
        </p:spPr>
      </p:pic>
    </p:spTree>
    <p:extLst>
      <p:ext uri="{BB962C8B-B14F-4D97-AF65-F5344CB8AC3E}">
        <p14:creationId xmlns:p14="http://schemas.microsoft.com/office/powerpoint/2010/main" val="1511247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CBB1-6D07-41D2-B5F6-74781A9B58E6}"/>
              </a:ext>
            </a:extLst>
          </p:cNvPr>
          <p:cNvSpPr>
            <a:spLocks noGrp="1"/>
          </p:cNvSpPr>
          <p:nvPr>
            <p:ph type="title"/>
          </p:nvPr>
        </p:nvSpPr>
        <p:spPr/>
        <p:txBody>
          <a:bodyPr/>
          <a:lstStyle/>
          <a:p>
            <a:r>
              <a:rPr lang="en-IN" dirty="0"/>
              <a:t>Naïve Bayes Classification</a:t>
            </a:r>
          </a:p>
        </p:txBody>
      </p:sp>
      <p:sp>
        <p:nvSpPr>
          <p:cNvPr id="3" name="Text Placeholder 2">
            <a:extLst>
              <a:ext uri="{FF2B5EF4-FFF2-40B4-BE49-F238E27FC236}">
                <a16:creationId xmlns:a16="http://schemas.microsoft.com/office/drawing/2014/main" id="{7FD43586-1AC6-4CD1-A59F-5702009F21F2}"/>
              </a:ext>
            </a:extLst>
          </p:cNvPr>
          <p:cNvSpPr>
            <a:spLocks noGrp="1"/>
          </p:cNvSpPr>
          <p:nvPr>
            <p:ph type="body" sz="quarter" idx="10"/>
          </p:nvPr>
        </p:nvSpPr>
        <p:spPr/>
        <p:txBody>
          <a:bodyPr/>
          <a:lstStyle/>
          <a:p>
            <a:r>
              <a:rPr lang="en-US" dirty="0"/>
              <a:t>Problem will arise when a word does not appear in a class.</a:t>
            </a:r>
          </a:p>
          <a:p>
            <a:r>
              <a:rPr lang="en-US" dirty="0"/>
              <a:t>This will make is conditional probability 0.</a:t>
            </a:r>
          </a:p>
          <a:p>
            <a:r>
              <a:rPr lang="en-US" dirty="0"/>
              <a:t>Since the likelihood probability is the multiple of all the conditional probabilities of words present in example message, it will make net probability 0.</a:t>
            </a:r>
          </a:p>
          <a:p>
            <a:r>
              <a:rPr lang="en-US" dirty="0"/>
              <a:t>To avoid this we use Laplace Smoothing:</a:t>
            </a:r>
          </a:p>
          <a:p>
            <a:endParaRPr lang="en-IN" dirty="0"/>
          </a:p>
        </p:txBody>
      </p:sp>
      <p:pic>
        <p:nvPicPr>
          <p:cNvPr id="4" name="Picture 3">
            <a:extLst>
              <a:ext uri="{FF2B5EF4-FFF2-40B4-BE49-F238E27FC236}">
                <a16:creationId xmlns:a16="http://schemas.microsoft.com/office/drawing/2014/main" id="{7BC70D48-D1D6-449E-A2EE-F55906DC9007}"/>
              </a:ext>
            </a:extLst>
          </p:cNvPr>
          <p:cNvPicPr>
            <a:picLocks noChangeAspect="1"/>
          </p:cNvPicPr>
          <p:nvPr/>
        </p:nvPicPr>
        <p:blipFill>
          <a:blip r:embed="rId2"/>
          <a:stretch>
            <a:fillRect/>
          </a:stretch>
        </p:blipFill>
        <p:spPr>
          <a:xfrm>
            <a:off x="2438077" y="3028156"/>
            <a:ext cx="4267796" cy="609685"/>
          </a:xfrm>
          <a:prstGeom prst="rect">
            <a:avLst/>
          </a:prstGeom>
        </p:spPr>
      </p:pic>
    </p:spTree>
    <p:extLst>
      <p:ext uri="{BB962C8B-B14F-4D97-AF65-F5344CB8AC3E}">
        <p14:creationId xmlns:p14="http://schemas.microsoft.com/office/powerpoint/2010/main" val="1500292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7869-4972-4C12-9036-08770502B183}"/>
              </a:ext>
            </a:extLst>
          </p:cNvPr>
          <p:cNvSpPr>
            <a:spLocks noGrp="1"/>
          </p:cNvSpPr>
          <p:nvPr>
            <p:ph type="title"/>
          </p:nvPr>
        </p:nvSpPr>
        <p:spPr/>
        <p:txBody>
          <a:bodyPr/>
          <a:lstStyle/>
          <a:p>
            <a:r>
              <a:rPr lang="en-IN" dirty="0"/>
              <a:t>Naïve Bayes Classification</a:t>
            </a:r>
          </a:p>
        </p:txBody>
      </p:sp>
      <p:pic>
        <p:nvPicPr>
          <p:cNvPr id="4" name="Picture 3">
            <a:extLst>
              <a:ext uri="{FF2B5EF4-FFF2-40B4-BE49-F238E27FC236}">
                <a16:creationId xmlns:a16="http://schemas.microsoft.com/office/drawing/2014/main" id="{5A2778A1-798C-4EFD-962D-1DA9CACFE862}"/>
              </a:ext>
            </a:extLst>
          </p:cNvPr>
          <p:cNvPicPr>
            <a:picLocks noChangeAspect="1"/>
          </p:cNvPicPr>
          <p:nvPr/>
        </p:nvPicPr>
        <p:blipFill>
          <a:blip r:embed="rId2"/>
          <a:stretch>
            <a:fillRect/>
          </a:stretch>
        </p:blipFill>
        <p:spPr>
          <a:xfrm>
            <a:off x="1144443" y="1484890"/>
            <a:ext cx="6611273" cy="3086531"/>
          </a:xfrm>
          <a:prstGeom prst="rect">
            <a:avLst/>
          </a:prstGeom>
        </p:spPr>
      </p:pic>
      <p:sp>
        <p:nvSpPr>
          <p:cNvPr id="3" name="Rectangle 2">
            <a:extLst>
              <a:ext uri="{FF2B5EF4-FFF2-40B4-BE49-F238E27FC236}">
                <a16:creationId xmlns:a16="http://schemas.microsoft.com/office/drawing/2014/main" id="{1D29684E-E2A7-4270-A9BC-EAD5DF825226}"/>
              </a:ext>
            </a:extLst>
          </p:cNvPr>
          <p:cNvSpPr/>
          <p:nvPr/>
        </p:nvSpPr>
        <p:spPr>
          <a:xfrm>
            <a:off x="4711360" y="2124228"/>
            <a:ext cx="309283"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11</a:t>
            </a:r>
            <a:endParaRPr lang="en-IN" sz="105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09B7996-B51E-4859-AA46-9CB2BD321981}"/>
              </a:ext>
            </a:extLst>
          </p:cNvPr>
          <p:cNvSpPr/>
          <p:nvPr/>
        </p:nvSpPr>
        <p:spPr>
          <a:xfrm>
            <a:off x="5182414" y="2124228"/>
            <a:ext cx="309283"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16</a:t>
            </a:r>
            <a:endParaRPr lang="en-IN" sz="105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15AFC22-DDAF-4767-8010-705B1403D026}"/>
              </a:ext>
            </a:extLst>
          </p:cNvPr>
          <p:cNvSpPr/>
          <p:nvPr/>
        </p:nvSpPr>
        <p:spPr>
          <a:xfrm>
            <a:off x="5653468" y="2009317"/>
            <a:ext cx="518732"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0.125</a:t>
            </a:r>
            <a:endParaRPr lang="en-IN" sz="105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693355C-5542-44FD-B983-E680CFAE6D92}"/>
              </a:ext>
            </a:extLst>
          </p:cNvPr>
          <p:cNvSpPr/>
          <p:nvPr/>
        </p:nvSpPr>
        <p:spPr>
          <a:xfrm>
            <a:off x="4933032" y="2685177"/>
            <a:ext cx="309283"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11</a:t>
            </a:r>
            <a:endParaRPr lang="en-IN" sz="1050"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3EB10CB-6569-484E-AD84-EBC2DE8F87F1}"/>
              </a:ext>
            </a:extLst>
          </p:cNvPr>
          <p:cNvSpPr/>
          <p:nvPr/>
        </p:nvSpPr>
        <p:spPr>
          <a:xfrm>
            <a:off x="5002917" y="3225345"/>
            <a:ext cx="309283"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11</a:t>
            </a:r>
            <a:endParaRPr lang="en-IN" sz="1050" b="1"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A1966E2-FC28-4D66-B3EB-4F9B8EE82A63}"/>
              </a:ext>
            </a:extLst>
          </p:cNvPr>
          <p:cNvSpPr/>
          <p:nvPr/>
        </p:nvSpPr>
        <p:spPr>
          <a:xfrm>
            <a:off x="5404087" y="2674786"/>
            <a:ext cx="309283"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16</a:t>
            </a:r>
            <a:endParaRPr lang="en-IN" sz="1050" b="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18CE95B-9704-497A-B549-9054B29EEF18}"/>
              </a:ext>
            </a:extLst>
          </p:cNvPr>
          <p:cNvSpPr/>
          <p:nvPr/>
        </p:nvSpPr>
        <p:spPr>
          <a:xfrm>
            <a:off x="5454004" y="3098911"/>
            <a:ext cx="518732"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0.125</a:t>
            </a:r>
            <a:endParaRPr lang="en-IN" sz="105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67F79210-3A04-4EBE-B128-BCCD131F4864}"/>
              </a:ext>
            </a:extLst>
          </p:cNvPr>
          <p:cNvSpPr/>
          <p:nvPr/>
        </p:nvSpPr>
        <p:spPr>
          <a:xfrm>
            <a:off x="5875142" y="2570266"/>
            <a:ext cx="518732"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0.188</a:t>
            </a:r>
            <a:endParaRPr lang="en-IN" sz="1050"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B58E3BA9-50C2-4FCC-99C9-1F325505707C}"/>
              </a:ext>
            </a:extLst>
          </p:cNvPr>
          <p:cNvSpPr/>
          <p:nvPr/>
        </p:nvSpPr>
        <p:spPr>
          <a:xfrm>
            <a:off x="3304309" y="4330306"/>
            <a:ext cx="2032746"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0.5 x 0.125 x 0.188 x 0.125</a:t>
            </a:r>
            <a:endParaRPr lang="en-IN" sz="1050" b="1"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8BB65D48-9F6A-428F-8F7D-E7CFF8A4D577}"/>
              </a:ext>
            </a:extLst>
          </p:cNvPr>
          <p:cNvSpPr/>
          <p:nvPr/>
        </p:nvSpPr>
        <p:spPr>
          <a:xfrm>
            <a:off x="5558727" y="4330305"/>
            <a:ext cx="703527"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0.00147</a:t>
            </a:r>
            <a:endParaRPr lang="en-IN" sz="105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4794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D839-07DF-48CA-9567-2C33C174C574}"/>
              </a:ext>
            </a:extLst>
          </p:cNvPr>
          <p:cNvSpPr>
            <a:spLocks noGrp="1"/>
          </p:cNvSpPr>
          <p:nvPr>
            <p:ph type="title"/>
          </p:nvPr>
        </p:nvSpPr>
        <p:spPr/>
        <p:txBody>
          <a:bodyPr/>
          <a:lstStyle/>
          <a:p>
            <a:r>
              <a:rPr lang="en-IN" dirty="0"/>
              <a:t>Naïve Bayes Classification</a:t>
            </a:r>
          </a:p>
        </p:txBody>
      </p:sp>
      <p:pic>
        <p:nvPicPr>
          <p:cNvPr id="4" name="Picture 3">
            <a:extLst>
              <a:ext uri="{FF2B5EF4-FFF2-40B4-BE49-F238E27FC236}">
                <a16:creationId xmlns:a16="http://schemas.microsoft.com/office/drawing/2014/main" id="{7C8AFF7C-D4E5-4ED6-801D-3DC6657AEBBE}"/>
              </a:ext>
            </a:extLst>
          </p:cNvPr>
          <p:cNvPicPr>
            <a:picLocks noChangeAspect="1"/>
          </p:cNvPicPr>
          <p:nvPr/>
        </p:nvPicPr>
        <p:blipFill>
          <a:blip r:embed="rId2"/>
          <a:stretch>
            <a:fillRect/>
          </a:stretch>
        </p:blipFill>
        <p:spPr>
          <a:xfrm>
            <a:off x="542337" y="1443139"/>
            <a:ext cx="8059275" cy="3210373"/>
          </a:xfrm>
          <a:prstGeom prst="rect">
            <a:avLst/>
          </a:prstGeom>
        </p:spPr>
      </p:pic>
      <p:pic>
        <p:nvPicPr>
          <p:cNvPr id="3" name="Picture 2">
            <a:extLst>
              <a:ext uri="{FF2B5EF4-FFF2-40B4-BE49-F238E27FC236}">
                <a16:creationId xmlns:a16="http://schemas.microsoft.com/office/drawing/2014/main" id="{A5E8C20E-5A11-463B-986C-E9316F3310DD}"/>
              </a:ext>
            </a:extLst>
          </p:cNvPr>
          <p:cNvPicPr>
            <a:picLocks noChangeAspect="1"/>
          </p:cNvPicPr>
          <p:nvPr/>
        </p:nvPicPr>
        <p:blipFill>
          <a:blip r:embed="rId3"/>
          <a:stretch>
            <a:fillRect/>
          </a:stretch>
        </p:blipFill>
        <p:spPr>
          <a:xfrm>
            <a:off x="4299606" y="2079901"/>
            <a:ext cx="323116" cy="304826"/>
          </a:xfrm>
          <a:prstGeom prst="rect">
            <a:avLst/>
          </a:prstGeom>
        </p:spPr>
      </p:pic>
      <p:pic>
        <p:nvPicPr>
          <p:cNvPr id="5" name="Picture 4">
            <a:extLst>
              <a:ext uri="{FF2B5EF4-FFF2-40B4-BE49-F238E27FC236}">
                <a16:creationId xmlns:a16="http://schemas.microsoft.com/office/drawing/2014/main" id="{7CECB196-56D8-44D8-BD42-FCF6C97759FD}"/>
              </a:ext>
            </a:extLst>
          </p:cNvPr>
          <p:cNvPicPr>
            <a:picLocks noChangeAspect="1"/>
          </p:cNvPicPr>
          <p:nvPr/>
        </p:nvPicPr>
        <p:blipFill>
          <a:blip r:embed="rId3"/>
          <a:stretch>
            <a:fillRect/>
          </a:stretch>
        </p:blipFill>
        <p:spPr>
          <a:xfrm>
            <a:off x="4687534" y="2601191"/>
            <a:ext cx="323116" cy="304826"/>
          </a:xfrm>
          <a:prstGeom prst="rect">
            <a:avLst/>
          </a:prstGeom>
        </p:spPr>
      </p:pic>
      <p:pic>
        <p:nvPicPr>
          <p:cNvPr id="6" name="Picture 5">
            <a:extLst>
              <a:ext uri="{FF2B5EF4-FFF2-40B4-BE49-F238E27FC236}">
                <a16:creationId xmlns:a16="http://schemas.microsoft.com/office/drawing/2014/main" id="{D786B4D9-B2FC-4B70-9292-D0475440FF0E}"/>
              </a:ext>
            </a:extLst>
          </p:cNvPr>
          <p:cNvPicPr>
            <a:picLocks noChangeAspect="1"/>
          </p:cNvPicPr>
          <p:nvPr/>
        </p:nvPicPr>
        <p:blipFill>
          <a:blip r:embed="rId3"/>
          <a:stretch>
            <a:fillRect/>
          </a:stretch>
        </p:blipFill>
        <p:spPr>
          <a:xfrm>
            <a:off x="4539569" y="3160555"/>
            <a:ext cx="323116" cy="304826"/>
          </a:xfrm>
          <a:prstGeom prst="rect">
            <a:avLst/>
          </a:prstGeom>
        </p:spPr>
      </p:pic>
      <p:sp>
        <p:nvSpPr>
          <p:cNvPr id="9" name="Rectangle 8">
            <a:extLst>
              <a:ext uri="{FF2B5EF4-FFF2-40B4-BE49-F238E27FC236}">
                <a16:creationId xmlns:a16="http://schemas.microsoft.com/office/drawing/2014/main" id="{13D36BA6-254D-4D65-A324-3749C11598B9}"/>
              </a:ext>
            </a:extLst>
          </p:cNvPr>
          <p:cNvSpPr/>
          <p:nvPr/>
        </p:nvSpPr>
        <p:spPr>
          <a:xfrm>
            <a:off x="5255568" y="1985771"/>
            <a:ext cx="518732"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0.056</a:t>
            </a:r>
            <a:endParaRPr lang="en-IN" sz="1050" b="1"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5D34097-E668-4657-9620-5FE49FF36E94}"/>
              </a:ext>
            </a:extLst>
          </p:cNvPr>
          <p:cNvSpPr/>
          <p:nvPr/>
        </p:nvSpPr>
        <p:spPr>
          <a:xfrm>
            <a:off x="5100703" y="2525501"/>
            <a:ext cx="518732"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0.056</a:t>
            </a:r>
            <a:endParaRPr lang="en-IN" sz="1050" b="1"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C681C56A-3E5F-44CF-9765-A673AEDCC3EB}"/>
              </a:ext>
            </a:extLst>
          </p:cNvPr>
          <p:cNvSpPr/>
          <p:nvPr/>
        </p:nvSpPr>
        <p:spPr>
          <a:xfrm>
            <a:off x="5081338" y="3066425"/>
            <a:ext cx="518732"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0.111</a:t>
            </a:r>
            <a:endParaRPr lang="en-IN" sz="1050" b="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0BFED0AE-0F98-486C-B694-251693592EC6}"/>
              </a:ext>
            </a:extLst>
          </p:cNvPr>
          <p:cNvSpPr/>
          <p:nvPr/>
        </p:nvSpPr>
        <p:spPr>
          <a:xfrm>
            <a:off x="2668381" y="4330306"/>
            <a:ext cx="2194304"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0.5 x 0.056 x 0.056 x 0.111</a:t>
            </a:r>
            <a:endParaRPr lang="en-IN" sz="105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7DB1C06-D0D0-49C3-8625-F26C3357D261}"/>
              </a:ext>
            </a:extLst>
          </p:cNvPr>
          <p:cNvSpPr/>
          <p:nvPr/>
        </p:nvSpPr>
        <p:spPr>
          <a:xfrm>
            <a:off x="4988940" y="4330305"/>
            <a:ext cx="703527"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0.00017</a:t>
            </a:r>
            <a:endParaRPr lang="en-IN" sz="1050" b="1"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29F75BA9-DFD6-45C9-A927-C8A04C8B5002}"/>
              </a:ext>
            </a:extLst>
          </p:cNvPr>
          <p:cNvSpPr/>
          <p:nvPr/>
        </p:nvSpPr>
        <p:spPr>
          <a:xfrm>
            <a:off x="3990324" y="2119147"/>
            <a:ext cx="154417"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7</a:t>
            </a:r>
            <a:endParaRPr lang="en-IN" sz="1050" b="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89C6B659-17AA-4DB2-A261-114C5E7732DF}"/>
              </a:ext>
            </a:extLst>
          </p:cNvPr>
          <p:cNvSpPr/>
          <p:nvPr/>
        </p:nvSpPr>
        <p:spPr>
          <a:xfrm>
            <a:off x="4385152" y="2641357"/>
            <a:ext cx="154417"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7</a:t>
            </a:r>
            <a:endParaRPr lang="en-IN" sz="1050"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F2201868-4DB8-422D-984B-6C2ACA46D902}"/>
              </a:ext>
            </a:extLst>
          </p:cNvPr>
          <p:cNvSpPr/>
          <p:nvPr/>
        </p:nvSpPr>
        <p:spPr>
          <a:xfrm>
            <a:off x="4275825" y="3196153"/>
            <a:ext cx="154417"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7</a:t>
            </a:r>
            <a:endParaRPr lang="en-IN" sz="1050" b="1"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BB416342-CAEB-4D24-9DCF-61EC0636578B}"/>
              </a:ext>
            </a:extLst>
          </p:cNvPr>
          <p:cNvSpPr/>
          <p:nvPr/>
        </p:nvSpPr>
        <p:spPr>
          <a:xfrm>
            <a:off x="4784503" y="2122334"/>
            <a:ext cx="309283" cy="1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dirty="0">
                <a:latin typeface="Times New Roman" panose="02020603050405020304" pitchFamily="18" charset="0"/>
                <a:cs typeface="Times New Roman" panose="02020603050405020304" pitchFamily="18" charset="0"/>
              </a:rPr>
              <a:t>18</a:t>
            </a:r>
            <a:endParaRPr lang="en-IN" sz="105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090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DDDCA-0D2E-4DFA-9B74-7B5887D7C65F}"/>
              </a:ext>
            </a:extLst>
          </p:cNvPr>
          <p:cNvSpPr>
            <a:spLocks noGrp="1"/>
          </p:cNvSpPr>
          <p:nvPr>
            <p:ph type="title"/>
          </p:nvPr>
        </p:nvSpPr>
        <p:spPr/>
        <p:txBody>
          <a:bodyPr/>
          <a:lstStyle/>
          <a:p>
            <a:r>
              <a:rPr lang="en-IN" dirty="0"/>
              <a:t>Naïve Bayes Classification</a:t>
            </a:r>
          </a:p>
        </p:txBody>
      </p:sp>
      <p:sp>
        <p:nvSpPr>
          <p:cNvPr id="3" name="Text Placeholder 2">
            <a:extLst>
              <a:ext uri="{FF2B5EF4-FFF2-40B4-BE49-F238E27FC236}">
                <a16:creationId xmlns:a16="http://schemas.microsoft.com/office/drawing/2014/main" id="{4800C634-ABD0-499E-8658-AF87B8C5EDC4}"/>
              </a:ext>
            </a:extLst>
          </p:cNvPr>
          <p:cNvSpPr>
            <a:spLocks noGrp="1"/>
          </p:cNvSpPr>
          <p:nvPr>
            <p:ph type="body" sz="quarter" idx="10"/>
          </p:nvPr>
        </p:nvSpPr>
        <p:spPr/>
        <p:txBody>
          <a:bodyPr/>
          <a:lstStyle/>
          <a:p>
            <a:pPr>
              <a:spcAft>
                <a:spcPts val="600"/>
              </a:spcAft>
            </a:pPr>
            <a:r>
              <a:rPr lang="en-US" dirty="0"/>
              <a:t>Practice example:</a:t>
            </a:r>
          </a:p>
          <a:p>
            <a:pPr>
              <a:spcAft>
                <a:spcPts val="600"/>
              </a:spcAft>
            </a:pPr>
            <a:r>
              <a:rPr lang="en-US" dirty="0"/>
              <a:t>“Call office now”</a:t>
            </a:r>
            <a:endParaRPr lang="en-IN" dirty="0"/>
          </a:p>
        </p:txBody>
      </p:sp>
      <p:pic>
        <p:nvPicPr>
          <p:cNvPr id="4" name="Picture 3">
            <a:extLst>
              <a:ext uri="{FF2B5EF4-FFF2-40B4-BE49-F238E27FC236}">
                <a16:creationId xmlns:a16="http://schemas.microsoft.com/office/drawing/2014/main" id="{8846F3CD-0077-4FB7-93B5-8DF813404B4B}"/>
              </a:ext>
            </a:extLst>
          </p:cNvPr>
          <p:cNvPicPr>
            <a:picLocks noChangeAspect="1"/>
          </p:cNvPicPr>
          <p:nvPr/>
        </p:nvPicPr>
        <p:blipFill>
          <a:blip r:embed="rId2"/>
          <a:stretch>
            <a:fillRect/>
          </a:stretch>
        </p:blipFill>
        <p:spPr>
          <a:xfrm>
            <a:off x="1009128" y="2068444"/>
            <a:ext cx="7125694" cy="2324424"/>
          </a:xfrm>
          <a:prstGeom prst="rect">
            <a:avLst/>
          </a:prstGeom>
        </p:spPr>
      </p:pic>
    </p:spTree>
    <p:extLst>
      <p:ext uri="{BB962C8B-B14F-4D97-AF65-F5344CB8AC3E}">
        <p14:creationId xmlns:p14="http://schemas.microsoft.com/office/powerpoint/2010/main" val="495336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B584-54F1-46D2-8AE7-C20403DD96C0}"/>
              </a:ext>
            </a:extLst>
          </p:cNvPr>
          <p:cNvSpPr>
            <a:spLocks noGrp="1"/>
          </p:cNvSpPr>
          <p:nvPr>
            <p:ph type="title"/>
          </p:nvPr>
        </p:nvSpPr>
        <p:spPr/>
        <p:txBody>
          <a:bodyPr/>
          <a:lstStyle/>
          <a:p>
            <a:r>
              <a:rPr lang="en-IN" dirty="0"/>
              <a:t>Naïve Bayes Classification</a:t>
            </a:r>
          </a:p>
        </p:txBody>
      </p:sp>
      <p:sp>
        <p:nvSpPr>
          <p:cNvPr id="3" name="Text Placeholder 2">
            <a:extLst>
              <a:ext uri="{FF2B5EF4-FFF2-40B4-BE49-F238E27FC236}">
                <a16:creationId xmlns:a16="http://schemas.microsoft.com/office/drawing/2014/main" id="{852D5284-CD08-4139-8275-DCF8E440B150}"/>
              </a:ext>
            </a:extLst>
          </p:cNvPr>
          <p:cNvSpPr>
            <a:spLocks noGrp="1"/>
          </p:cNvSpPr>
          <p:nvPr>
            <p:ph type="body" sz="quarter" idx="10"/>
          </p:nvPr>
        </p:nvSpPr>
        <p:spPr/>
        <p:txBody>
          <a:bodyPr/>
          <a:lstStyle/>
          <a:p>
            <a:endParaRPr lang="en-IN"/>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E5E960-0168-49F0-94F3-78DD568ED397}"/>
                  </a:ext>
                </a:extLst>
              </p:cNvPr>
              <p:cNvSpPr/>
              <p:nvPr/>
            </p:nvSpPr>
            <p:spPr>
              <a:xfrm>
                <a:off x="712786" y="1373188"/>
                <a:ext cx="3859213" cy="330993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600" dirty="0"/>
                  <a:t>P(call/ spam) = </a:t>
                </a:r>
              </a:p>
              <a:p>
                <a:r>
                  <a:rPr lang="en-US" sz="1600" dirty="0"/>
                  <a:t>= (0+1)/(5+11) = 1/16 = 0.0625</a:t>
                </a:r>
              </a:p>
              <a:p>
                <a:endParaRPr lang="en-US" sz="1600" dirty="0"/>
              </a:p>
              <a:p>
                <a:r>
                  <a:rPr lang="en-US" sz="1600" dirty="0"/>
                  <a:t>P(office/ spam) = </a:t>
                </a:r>
              </a:p>
              <a:p>
                <a:r>
                  <a:rPr lang="en-US" sz="1600" dirty="0"/>
                  <a:t>= (0+1)/(5+11) = 1/16 = 0.0625</a:t>
                </a:r>
              </a:p>
              <a:p>
                <a:endParaRPr lang="en-US" sz="1600" dirty="0"/>
              </a:p>
              <a:p>
                <a:r>
                  <a:rPr lang="en-US" sz="1600" dirty="0"/>
                  <a:t>P(now/ spam) =</a:t>
                </a:r>
              </a:p>
              <a:p>
                <a:r>
                  <a:rPr lang="en-US" sz="1600" dirty="0"/>
                  <a:t>= (1+1)/(5+11) = 2/16 = 0.125</a:t>
                </a:r>
              </a:p>
              <a:p>
                <a:endParaRPr lang="en-US" sz="1600" dirty="0"/>
              </a:p>
              <a:p>
                <a:r>
                  <a:rPr lang="en-US" sz="1600" dirty="0"/>
                  <a:t>P(spam/ “call”, “office”, “now”)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a:t>
                </a:r>
              </a:p>
              <a:p>
                <a:endParaRPr lang="en-US" sz="1600" dirty="0"/>
              </a:p>
              <a:p>
                <a:r>
                  <a:rPr lang="en-US" sz="1600" dirty="0"/>
                  <a:t>= 0.5 x 0.0625 x 0.0625 x 0.125</a:t>
                </a:r>
              </a:p>
              <a:p>
                <a:r>
                  <a:rPr lang="en-US" sz="1600" dirty="0"/>
                  <a:t>= 0.00024</a:t>
                </a:r>
                <a:endParaRPr lang="en-IN" sz="1600" dirty="0"/>
              </a:p>
              <a:p>
                <a:endParaRPr lang="en-IN" sz="1600" dirty="0"/>
              </a:p>
            </p:txBody>
          </p:sp>
        </mc:Choice>
        <mc:Fallback xmlns="">
          <p:sp>
            <p:nvSpPr>
              <p:cNvPr id="4" name="Rectangle 3">
                <a:extLst>
                  <a:ext uri="{FF2B5EF4-FFF2-40B4-BE49-F238E27FC236}">
                    <a16:creationId xmlns:a16="http://schemas.microsoft.com/office/drawing/2014/main" id="{58E5E960-0168-49F0-94F3-78DD568ED397}"/>
                  </a:ext>
                </a:extLst>
              </p:cNvPr>
              <p:cNvSpPr>
                <a:spLocks noRot="1" noChangeAspect="1" noMove="1" noResize="1" noEditPoints="1" noAdjustHandles="1" noChangeArrowheads="1" noChangeShapeType="1" noTextEdit="1"/>
              </p:cNvSpPr>
              <p:nvPr/>
            </p:nvSpPr>
            <p:spPr>
              <a:xfrm>
                <a:off x="712786" y="1373188"/>
                <a:ext cx="3859213" cy="3309937"/>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41C525A-BB8D-449D-867F-650B44F7FDF9}"/>
                  </a:ext>
                </a:extLst>
              </p:cNvPr>
              <p:cNvSpPr/>
              <p:nvPr/>
            </p:nvSpPr>
            <p:spPr>
              <a:xfrm>
                <a:off x="4571512" y="1373187"/>
                <a:ext cx="3859213" cy="330993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t>P(call/ Not spam) =</a:t>
                </a:r>
              </a:p>
              <a:p>
                <a:r>
                  <a:rPr lang="en-US" sz="1600" dirty="0"/>
                  <a:t>= (0+1)/(7+11) = 1/18 = 0.056</a:t>
                </a:r>
              </a:p>
              <a:p>
                <a:endParaRPr lang="en-US" sz="1600" dirty="0"/>
              </a:p>
              <a:p>
                <a:r>
                  <a:rPr lang="en-US" sz="1600" dirty="0"/>
                  <a:t>P(office/ Not spam) = </a:t>
                </a:r>
              </a:p>
              <a:p>
                <a:r>
                  <a:rPr lang="en-US" sz="1600" dirty="0"/>
                  <a:t>= (1+1)/(7+11) = 2/18 = 0.1111</a:t>
                </a:r>
              </a:p>
              <a:p>
                <a:endParaRPr lang="en-US" sz="1600" dirty="0"/>
              </a:p>
              <a:p>
                <a:r>
                  <a:rPr lang="en-US" sz="1600" dirty="0"/>
                  <a:t>P(now/ Not spam) =</a:t>
                </a:r>
              </a:p>
              <a:p>
                <a:r>
                  <a:rPr lang="en-US" sz="1600" dirty="0"/>
                  <a:t>= (1+1)/(7+11) = 2/18 = 0.1111</a:t>
                </a:r>
              </a:p>
              <a:p>
                <a:endParaRPr lang="en-US" sz="1600" dirty="0"/>
              </a:p>
              <a:p>
                <a:r>
                  <a:rPr lang="en-US" sz="1600" dirty="0"/>
                  <a:t>P(Not spam/ “call”, “office”, “now”) </a:t>
                </a:r>
                <a14:m>
                  <m:oMath xmlns:m="http://schemas.openxmlformats.org/officeDocument/2006/math">
                    <m:r>
                      <a:rPr lang="en-US" sz="1600" smtClean="0">
                        <a:latin typeface="Cambria Math" panose="02040503050406030204" pitchFamily="18" charset="0"/>
                      </a:rPr>
                      <m:t>∝</m:t>
                    </m:r>
                  </m:oMath>
                </a14:m>
                <a:endParaRPr lang="en-US" sz="1600" dirty="0"/>
              </a:p>
              <a:p>
                <a:endParaRPr lang="en-US" sz="1600" dirty="0"/>
              </a:p>
              <a:p>
                <a:r>
                  <a:rPr lang="en-US" sz="1600" dirty="0"/>
                  <a:t>= 0.5 x 0.056 x 0.1111 x 0.1111 </a:t>
                </a:r>
              </a:p>
              <a:p>
                <a:r>
                  <a:rPr lang="en-US" sz="1600" dirty="0"/>
                  <a:t>= 0.00035</a:t>
                </a:r>
              </a:p>
            </p:txBody>
          </p:sp>
        </mc:Choice>
        <mc:Fallback xmlns="">
          <p:sp>
            <p:nvSpPr>
              <p:cNvPr id="6" name="Rectangle 5">
                <a:extLst>
                  <a:ext uri="{FF2B5EF4-FFF2-40B4-BE49-F238E27FC236}">
                    <a16:creationId xmlns:a16="http://schemas.microsoft.com/office/drawing/2014/main" id="{941C525A-BB8D-449D-867F-650B44F7FDF9}"/>
                  </a:ext>
                </a:extLst>
              </p:cNvPr>
              <p:cNvSpPr>
                <a:spLocks noRot="1" noChangeAspect="1" noMove="1" noResize="1" noEditPoints="1" noAdjustHandles="1" noChangeArrowheads="1" noChangeShapeType="1" noTextEdit="1"/>
              </p:cNvSpPr>
              <p:nvPr/>
            </p:nvSpPr>
            <p:spPr>
              <a:xfrm>
                <a:off x="4571512" y="1373187"/>
                <a:ext cx="3859213" cy="3309937"/>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982883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4DBDD-5A99-47F9-98FD-59F69E73B599}"/>
              </a:ext>
            </a:extLst>
          </p:cNvPr>
          <p:cNvSpPr>
            <a:spLocks noGrp="1"/>
          </p:cNvSpPr>
          <p:nvPr>
            <p:ph type="title"/>
          </p:nvPr>
        </p:nvSpPr>
        <p:spPr/>
        <p:txBody>
          <a:bodyPr/>
          <a:lstStyle/>
          <a:p>
            <a:r>
              <a:rPr lang="en-IN" dirty="0"/>
              <a:t>Logistic Regression Classification</a:t>
            </a:r>
          </a:p>
        </p:txBody>
      </p:sp>
      <p:sp>
        <p:nvSpPr>
          <p:cNvPr id="3" name="Text Placeholder 2">
            <a:extLst>
              <a:ext uri="{FF2B5EF4-FFF2-40B4-BE49-F238E27FC236}">
                <a16:creationId xmlns:a16="http://schemas.microsoft.com/office/drawing/2014/main" id="{B497BA86-FEFF-4088-A44E-38D331C11A7C}"/>
              </a:ext>
            </a:extLst>
          </p:cNvPr>
          <p:cNvSpPr>
            <a:spLocks noGrp="1"/>
          </p:cNvSpPr>
          <p:nvPr>
            <p:ph type="body" sz="quarter" idx="10"/>
          </p:nvPr>
        </p:nvSpPr>
        <p:spPr>
          <a:xfrm>
            <a:off x="712788" y="1373188"/>
            <a:ext cx="7718425" cy="3309937"/>
          </a:xfrm>
        </p:spPr>
        <p:txBody>
          <a:bodyPr/>
          <a:lstStyle/>
          <a:p>
            <a:pPr>
              <a:spcAft>
                <a:spcPts val="600"/>
              </a:spcAft>
            </a:pPr>
            <a:r>
              <a:rPr lang="en-US" dirty="0"/>
              <a:t>A supervised machine learning algorithm used for binary classification.</a:t>
            </a:r>
          </a:p>
          <a:p>
            <a:pPr>
              <a:spcAft>
                <a:spcPts val="600"/>
              </a:spcAft>
            </a:pPr>
            <a:r>
              <a:rPr lang="en-US" dirty="0"/>
              <a:t>Computes the probability that an input belongs to one of two classes (e.g., Spam vs. Not Spam).</a:t>
            </a:r>
          </a:p>
          <a:p>
            <a:pPr>
              <a:spcAft>
                <a:spcPts val="600"/>
              </a:spcAft>
            </a:pPr>
            <a:r>
              <a:rPr lang="en-US" dirty="0"/>
              <a:t>Uses the sigmoid function to convert numerical values into probabilities.</a:t>
            </a:r>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r>
              <a:rPr lang="en-US" dirty="0"/>
              <a:t>Where x is a linear combination of </a:t>
            </a:r>
            <a:br>
              <a:rPr lang="en-US" dirty="0"/>
            </a:br>
            <a:r>
              <a:rPr lang="en-US" dirty="0"/>
              <a:t>the input features.</a:t>
            </a:r>
            <a:endParaRPr lang="en-IN" dirty="0"/>
          </a:p>
        </p:txBody>
      </p:sp>
      <p:pic>
        <p:nvPicPr>
          <p:cNvPr id="1026" name="Picture 2" descr="sigmoid function">
            <a:extLst>
              <a:ext uri="{FF2B5EF4-FFF2-40B4-BE49-F238E27FC236}">
                <a16:creationId xmlns:a16="http://schemas.microsoft.com/office/drawing/2014/main" id="{741BB97F-23B6-4431-87C2-E4745317C9E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00928" y="3028156"/>
            <a:ext cx="2543175" cy="828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26A0DE-93FB-4307-BAEF-82A2F3FEC7BC}"/>
              </a:ext>
            </a:extLst>
          </p:cNvPr>
          <p:cNvPicPr>
            <a:picLocks noChangeAspect="1"/>
          </p:cNvPicPr>
          <p:nvPr/>
        </p:nvPicPr>
        <p:blipFill rotWithShape="1">
          <a:blip r:embed="rId3"/>
          <a:srcRect l="7454" r="8230" b="6006"/>
          <a:stretch/>
        </p:blipFill>
        <p:spPr>
          <a:xfrm>
            <a:off x="5491311" y="2509933"/>
            <a:ext cx="2433918" cy="2034941"/>
          </a:xfrm>
          <a:prstGeom prst="rect">
            <a:avLst/>
          </a:prstGeom>
        </p:spPr>
      </p:pic>
    </p:spTree>
    <p:extLst>
      <p:ext uri="{BB962C8B-B14F-4D97-AF65-F5344CB8AC3E}">
        <p14:creationId xmlns:p14="http://schemas.microsoft.com/office/powerpoint/2010/main" val="249231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87D2-CFE7-4F7D-A6FB-9A85CB6E7276}"/>
              </a:ext>
            </a:extLst>
          </p:cNvPr>
          <p:cNvSpPr>
            <a:spLocks noGrp="1"/>
          </p:cNvSpPr>
          <p:nvPr>
            <p:ph type="title"/>
          </p:nvPr>
        </p:nvSpPr>
        <p:spPr/>
        <p:txBody>
          <a:bodyPr/>
          <a:lstStyle/>
          <a:p>
            <a:r>
              <a:rPr lang="en-US" dirty="0"/>
              <a:t>Natural Language Processing</a:t>
            </a:r>
            <a:endParaRPr lang="en-IN" dirty="0"/>
          </a:p>
        </p:txBody>
      </p:sp>
      <p:sp>
        <p:nvSpPr>
          <p:cNvPr id="3" name="Text Placeholder 2">
            <a:extLst>
              <a:ext uri="{FF2B5EF4-FFF2-40B4-BE49-F238E27FC236}">
                <a16:creationId xmlns:a16="http://schemas.microsoft.com/office/drawing/2014/main" id="{765C6685-50D4-4518-B6CA-0DC20B68CB9B}"/>
              </a:ext>
            </a:extLst>
          </p:cNvPr>
          <p:cNvSpPr>
            <a:spLocks noGrp="1"/>
          </p:cNvSpPr>
          <p:nvPr>
            <p:ph type="body" sz="quarter" idx="10"/>
          </p:nvPr>
        </p:nvSpPr>
        <p:spPr>
          <a:xfrm>
            <a:off x="712789" y="1373188"/>
            <a:ext cx="5237535" cy="3309937"/>
          </a:xfrm>
        </p:spPr>
        <p:txBody>
          <a:bodyPr/>
          <a:lstStyle/>
          <a:p>
            <a:pPr>
              <a:spcAft>
                <a:spcPts val="600"/>
              </a:spcAft>
            </a:pPr>
            <a:r>
              <a:rPr lang="en-US" dirty="0"/>
              <a:t>Branch of artificial intelligence that focuses on enabling computers to understand, interpret, process, and generate human language in a meaningful way.</a:t>
            </a:r>
          </a:p>
          <a:p>
            <a:pPr>
              <a:spcAft>
                <a:spcPts val="600"/>
              </a:spcAft>
            </a:pPr>
            <a:r>
              <a:rPr lang="en-US" dirty="0"/>
              <a:t>Allows machines to interact with human language (natural language) rather than relying solely on structured programming languages.</a:t>
            </a:r>
          </a:p>
          <a:p>
            <a:pPr>
              <a:spcAft>
                <a:spcPts val="600"/>
              </a:spcAft>
            </a:pPr>
            <a:r>
              <a:rPr lang="en-US" dirty="0"/>
              <a:t>NLP employs techniques like </a:t>
            </a:r>
            <a:r>
              <a:rPr lang="en-IN" dirty="0"/>
              <a:t>Rule-Based </a:t>
            </a:r>
            <a:r>
              <a:rPr lang="en-IN" dirty="0" err="1"/>
              <a:t>approch</a:t>
            </a:r>
            <a:r>
              <a:rPr lang="en-IN" dirty="0"/>
              <a:t>, Machine Learning, and Deep Learning to perform several tasks.</a:t>
            </a:r>
            <a:endParaRPr lang="en-US" dirty="0"/>
          </a:p>
          <a:p>
            <a:pPr>
              <a:spcAft>
                <a:spcPts val="600"/>
              </a:spcAft>
            </a:pPr>
            <a:endParaRPr lang="en-IN" dirty="0"/>
          </a:p>
        </p:txBody>
      </p:sp>
      <p:pic>
        <p:nvPicPr>
          <p:cNvPr id="4" name="Picture 3">
            <a:extLst>
              <a:ext uri="{FF2B5EF4-FFF2-40B4-BE49-F238E27FC236}">
                <a16:creationId xmlns:a16="http://schemas.microsoft.com/office/drawing/2014/main" id="{8A03FA8D-0925-4442-87F1-B9A7FDDB5DD7}"/>
              </a:ext>
            </a:extLst>
          </p:cNvPr>
          <p:cNvPicPr>
            <a:picLocks noChangeAspect="1"/>
          </p:cNvPicPr>
          <p:nvPr/>
        </p:nvPicPr>
        <p:blipFill rotWithShape="1">
          <a:blip r:embed="rId2"/>
          <a:srcRect l="-249" t="-258" r="-203" b="258"/>
          <a:stretch/>
        </p:blipFill>
        <p:spPr>
          <a:xfrm>
            <a:off x="5728447" y="1512045"/>
            <a:ext cx="3328147" cy="2611798"/>
          </a:xfrm>
          <a:prstGeom prst="rect">
            <a:avLst/>
          </a:prstGeom>
        </p:spPr>
      </p:pic>
    </p:spTree>
    <p:extLst>
      <p:ext uri="{BB962C8B-B14F-4D97-AF65-F5344CB8AC3E}">
        <p14:creationId xmlns:p14="http://schemas.microsoft.com/office/powerpoint/2010/main" val="2656537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24C4C-8DDC-47B1-B6DE-D317E80A3E8D}"/>
              </a:ext>
            </a:extLst>
          </p:cNvPr>
          <p:cNvSpPr>
            <a:spLocks noGrp="1"/>
          </p:cNvSpPr>
          <p:nvPr>
            <p:ph type="title"/>
          </p:nvPr>
        </p:nvSpPr>
        <p:spPr/>
        <p:txBody>
          <a:bodyPr/>
          <a:lstStyle/>
          <a:p>
            <a:r>
              <a:rPr lang="en-IN" dirty="0"/>
              <a:t>Logistic Regression Classification</a:t>
            </a:r>
          </a:p>
        </p:txBody>
      </p:sp>
      <p:sp>
        <p:nvSpPr>
          <p:cNvPr id="3" name="Text Placeholder 2">
            <a:extLst>
              <a:ext uri="{FF2B5EF4-FFF2-40B4-BE49-F238E27FC236}">
                <a16:creationId xmlns:a16="http://schemas.microsoft.com/office/drawing/2014/main" id="{9C27BDEC-E898-41DC-A122-6C17B7F64445}"/>
              </a:ext>
            </a:extLst>
          </p:cNvPr>
          <p:cNvSpPr>
            <a:spLocks noGrp="1"/>
          </p:cNvSpPr>
          <p:nvPr>
            <p:ph type="body" sz="quarter" idx="10"/>
          </p:nvPr>
        </p:nvSpPr>
        <p:spPr/>
        <p:txBody>
          <a:bodyPr/>
          <a:lstStyle/>
          <a:p>
            <a:pPr>
              <a:spcAft>
                <a:spcPts val="600"/>
              </a:spcAft>
            </a:pPr>
            <a:r>
              <a:rPr lang="en-IN" dirty="0"/>
              <a:t>Training Logistic Regression:</a:t>
            </a:r>
          </a:p>
          <a:p>
            <a:pPr lvl="1">
              <a:spcAft>
                <a:spcPts val="600"/>
              </a:spcAft>
            </a:pPr>
            <a:r>
              <a:rPr lang="en-US" dirty="0"/>
              <a:t>The model learns a function that predicts whether an email is "Spam" or "Not Spam" based on word presence.</a:t>
            </a:r>
          </a:p>
          <a:p>
            <a:pPr lvl="1">
              <a:spcAft>
                <a:spcPts val="600"/>
              </a:spcAft>
            </a:pPr>
            <a:r>
              <a:rPr lang="en-US" dirty="0"/>
              <a:t>It assigns weights to each word, showing its contribution to predicting spam.</a:t>
            </a:r>
          </a:p>
          <a:p>
            <a:pPr lvl="1">
              <a:spcAft>
                <a:spcPts val="600"/>
              </a:spcAft>
            </a:pPr>
            <a:r>
              <a:rPr lang="en-US" dirty="0"/>
              <a:t>X =</a:t>
            </a:r>
          </a:p>
          <a:p>
            <a:pPr lvl="1"/>
            <a:endParaRPr lang="en-US" dirty="0"/>
          </a:p>
        </p:txBody>
      </p:sp>
      <p:pic>
        <p:nvPicPr>
          <p:cNvPr id="4" name="Picture 3">
            <a:extLst>
              <a:ext uri="{FF2B5EF4-FFF2-40B4-BE49-F238E27FC236}">
                <a16:creationId xmlns:a16="http://schemas.microsoft.com/office/drawing/2014/main" id="{CA4ED7C8-373A-438A-B374-FE6425CE1AD1}"/>
              </a:ext>
            </a:extLst>
          </p:cNvPr>
          <p:cNvPicPr>
            <a:picLocks noChangeAspect="1"/>
          </p:cNvPicPr>
          <p:nvPr/>
        </p:nvPicPr>
        <p:blipFill>
          <a:blip r:embed="rId2"/>
          <a:stretch>
            <a:fillRect/>
          </a:stretch>
        </p:blipFill>
        <p:spPr>
          <a:xfrm>
            <a:off x="2086781" y="2755088"/>
            <a:ext cx="2282902" cy="214861"/>
          </a:xfrm>
          <a:prstGeom prst="rect">
            <a:avLst/>
          </a:prstGeom>
        </p:spPr>
      </p:pic>
      <p:pic>
        <p:nvPicPr>
          <p:cNvPr id="5" name="Picture 4">
            <a:extLst>
              <a:ext uri="{FF2B5EF4-FFF2-40B4-BE49-F238E27FC236}">
                <a16:creationId xmlns:a16="http://schemas.microsoft.com/office/drawing/2014/main" id="{2321CE81-1302-4387-B324-EDA87336BF71}"/>
              </a:ext>
            </a:extLst>
          </p:cNvPr>
          <p:cNvPicPr>
            <a:picLocks noChangeAspect="1"/>
          </p:cNvPicPr>
          <p:nvPr/>
        </p:nvPicPr>
        <p:blipFill rotWithShape="1">
          <a:blip r:embed="rId3"/>
          <a:srcRect l="29607" r="15409" b="69732"/>
          <a:stretch/>
        </p:blipFill>
        <p:spPr>
          <a:xfrm>
            <a:off x="2922545" y="3544524"/>
            <a:ext cx="2894275" cy="537983"/>
          </a:xfrm>
          <a:prstGeom prst="rect">
            <a:avLst/>
          </a:prstGeom>
        </p:spPr>
      </p:pic>
    </p:spTree>
    <p:extLst>
      <p:ext uri="{BB962C8B-B14F-4D97-AF65-F5344CB8AC3E}">
        <p14:creationId xmlns:p14="http://schemas.microsoft.com/office/powerpoint/2010/main" val="2778788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8C95-B917-4F81-AE1D-B9FB7EED6EBD}"/>
              </a:ext>
            </a:extLst>
          </p:cNvPr>
          <p:cNvSpPr>
            <a:spLocks noGrp="1"/>
          </p:cNvSpPr>
          <p:nvPr>
            <p:ph type="title"/>
          </p:nvPr>
        </p:nvSpPr>
        <p:spPr/>
        <p:txBody>
          <a:bodyPr/>
          <a:lstStyle/>
          <a:p>
            <a:r>
              <a:rPr lang="en-IN" dirty="0"/>
              <a:t>Logistic Regression Classification</a:t>
            </a:r>
          </a:p>
        </p:txBody>
      </p:sp>
      <p:sp>
        <p:nvSpPr>
          <p:cNvPr id="3" name="Text Placeholder 2">
            <a:extLst>
              <a:ext uri="{FF2B5EF4-FFF2-40B4-BE49-F238E27FC236}">
                <a16:creationId xmlns:a16="http://schemas.microsoft.com/office/drawing/2014/main" id="{17349498-4D81-4CAE-9755-A826DF123D47}"/>
              </a:ext>
            </a:extLst>
          </p:cNvPr>
          <p:cNvSpPr>
            <a:spLocks noGrp="1"/>
          </p:cNvSpPr>
          <p:nvPr>
            <p:ph type="body" sz="quarter" idx="10"/>
          </p:nvPr>
        </p:nvSpPr>
        <p:spPr/>
        <p:txBody>
          <a:bodyPr/>
          <a:lstStyle/>
          <a:p>
            <a:pPr>
              <a:spcAft>
                <a:spcPts val="600"/>
              </a:spcAft>
            </a:pPr>
            <a:r>
              <a:rPr lang="en-US" dirty="0"/>
              <a:t>Sigmoid Function for Classification</a:t>
            </a:r>
          </a:p>
          <a:p>
            <a:pPr lvl="1">
              <a:spcAft>
                <a:spcPts val="600"/>
              </a:spcAft>
            </a:pPr>
            <a:r>
              <a:rPr lang="en-US" dirty="0"/>
              <a:t>Logistic regression applies a sigmoid function to compute a probability.</a:t>
            </a:r>
          </a:p>
          <a:p>
            <a:pPr lvl="1">
              <a:spcAft>
                <a:spcPts val="600"/>
              </a:spcAft>
            </a:pPr>
            <a:endParaRPr lang="en-US" dirty="0"/>
          </a:p>
          <a:p>
            <a:pPr lvl="1">
              <a:spcAft>
                <a:spcPts val="600"/>
              </a:spcAft>
            </a:pPr>
            <a:endParaRPr lang="en-US" dirty="0"/>
          </a:p>
          <a:p>
            <a:pPr lvl="1">
              <a:spcAft>
                <a:spcPts val="600"/>
              </a:spcAft>
            </a:pPr>
            <a:endParaRPr lang="en-US" dirty="0"/>
          </a:p>
          <a:p>
            <a:pPr lvl="1">
              <a:spcAft>
                <a:spcPts val="600"/>
              </a:spcAft>
            </a:pPr>
            <a:endParaRPr lang="en-US" dirty="0"/>
          </a:p>
          <a:p>
            <a:pPr lvl="1">
              <a:spcAft>
                <a:spcPts val="600"/>
              </a:spcAft>
            </a:pPr>
            <a:endParaRPr lang="en-US" dirty="0"/>
          </a:p>
          <a:p>
            <a:pPr lvl="1">
              <a:spcAft>
                <a:spcPts val="600"/>
              </a:spcAft>
            </a:pPr>
            <a:endParaRPr lang="en-US" dirty="0"/>
          </a:p>
          <a:p>
            <a:pPr lvl="1">
              <a:spcAft>
                <a:spcPts val="600"/>
              </a:spcAft>
            </a:pPr>
            <a:endParaRPr lang="en-US" dirty="0"/>
          </a:p>
          <a:p>
            <a:pPr lvl="1">
              <a:spcAft>
                <a:spcPts val="600"/>
              </a:spcAft>
            </a:pPr>
            <a:r>
              <a:rPr lang="en-US" dirty="0"/>
              <a:t>Decision Boundary:</a:t>
            </a:r>
          </a:p>
          <a:p>
            <a:pPr lvl="2">
              <a:spcAft>
                <a:spcPts val="600"/>
              </a:spcAft>
            </a:pPr>
            <a:r>
              <a:rPr lang="en-US" dirty="0"/>
              <a:t>If 𝑃&gt;0.5, the email is classified as Spam.</a:t>
            </a:r>
          </a:p>
          <a:p>
            <a:pPr lvl="2">
              <a:spcAft>
                <a:spcPts val="600"/>
              </a:spcAft>
            </a:pPr>
            <a:r>
              <a:rPr lang="en-US" dirty="0"/>
              <a:t>If 𝑃≤0.5, it is classified as Not Spam.</a:t>
            </a:r>
          </a:p>
          <a:p>
            <a:pPr lvl="1">
              <a:spcAft>
                <a:spcPts val="600"/>
              </a:spcAft>
            </a:pPr>
            <a:endParaRPr lang="en-US" dirty="0"/>
          </a:p>
          <a:p>
            <a:pPr>
              <a:spcAft>
                <a:spcPts val="600"/>
              </a:spcAft>
            </a:pPr>
            <a:endParaRPr lang="en-US" dirty="0"/>
          </a:p>
          <a:p>
            <a:endParaRPr lang="en-IN" dirty="0"/>
          </a:p>
        </p:txBody>
      </p:sp>
      <p:pic>
        <p:nvPicPr>
          <p:cNvPr id="5" name="Picture 4">
            <a:extLst>
              <a:ext uri="{FF2B5EF4-FFF2-40B4-BE49-F238E27FC236}">
                <a16:creationId xmlns:a16="http://schemas.microsoft.com/office/drawing/2014/main" id="{19A83323-33C0-4F01-9F3F-C848F2DA0FD7}"/>
              </a:ext>
            </a:extLst>
          </p:cNvPr>
          <p:cNvPicPr>
            <a:picLocks noChangeAspect="1"/>
          </p:cNvPicPr>
          <p:nvPr/>
        </p:nvPicPr>
        <p:blipFill>
          <a:blip r:embed="rId2"/>
          <a:stretch>
            <a:fillRect/>
          </a:stretch>
        </p:blipFill>
        <p:spPr>
          <a:xfrm>
            <a:off x="1899839" y="2023128"/>
            <a:ext cx="5344271" cy="2010056"/>
          </a:xfrm>
          <a:prstGeom prst="rect">
            <a:avLst/>
          </a:prstGeom>
        </p:spPr>
      </p:pic>
      <p:sp>
        <p:nvSpPr>
          <p:cNvPr id="6" name="Rectangle 5">
            <a:extLst>
              <a:ext uri="{FF2B5EF4-FFF2-40B4-BE49-F238E27FC236}">
                <a16:creationId xmlns:a16="http://schemas.microsoft.com/office/drawing/2014/main" id="{BADCF6A8-685C-4E4B-AB09-969D70C2A24F}"/>
              </a:ext>
            </a:extLst>
          </p:cNvPr>
          <p:cNvSpPr/>
          <p:nvPr/>
        </p:nvSpPr>
        <p:spPr>
          <a:xfrm>
            <a:off x="3403159" y="2126477"/>
            <a:ext cx="1009815" cy="44527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a:t>P</a:t>
            </a:r>
            <a:endParaRPr lang="en-IN" i="1" dirty="0"/>
          </a:p>
        </p:txBody>
      </p:sp>
    </p:spTree>
    <p:extLst>
      <p:ext uri="{BB962C8B-B14F-4D97-AF65-F5344CB8AC3E}">
        <p14:creationId xmlns:p14="http://schemas.microsoft.com/office/powerpoint/2010/main" val="1496528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A0DD-E62E-4824-8381-D55951DC32D5}"/>
              </a:ext>
            </a:extLst>
          </p:cNvPr>
          <p:cNvSpPr>
            <a:spLocks noGrp="1"/>
          </p:cNvSpPr>
          <p:nvPr>
            <p:ph type="title"/>
          </p:nvPr>
        </p:nvSpPr>
        <p:spPr/>
        <p:txBody>
          <a:bodyPr/>
          <a:lstStyle/>
          <a:p>
            <a:r>
              <a:rPr lang="en-IN" dirty="0"/>
              <a:t>Logistic Regression Classification</a:t>
            </a:r>
          </a:p>
        </p:txBody>
      </p:sp>
      <p:sp>
        <p:nvSpPr>
          <p:cNvPr id="3" name="Text Placeholder 2">
            <a:extLst>
              <a:ext uri="{FF2B5EF4-FFF2-40B4-BE49-F238E27FC236}">
                <a16:creationId xmlns:a16="http://schemas.microsoft.com/office/drawing/2014/main" id="{EF162279-0F61-45EE-891F-3E7C3586728C}"/>
              </a:ext>
            </a:extLst>
          </p:cNvPr>
          <p:cNvSpPr>
            <a:spLocks noGrp="1"/>
          </p:cNvSpPr>
          <p:nvPr>
            <p:ph type="body" sz="quarter" idx="10"/>
          </p:nvPr>
        </p:nvSpPr>
        <p:spPr/>
        <p:txBody>
          <a:bodyPr/>
          <a:lstStyle/>
          <a:p>
            <a:pPr>
              <a:spcAft>
                <a:spcPts val="600"/>
              </a:spcAft>
            </a:pPr>
            <a:r>
              <a:rPr lang="en-US" dirty="0"/>
              <a:t>Limitations</a:t>
            </a:r>
            <a:r>
              <a:rPr lang="en-IN" dirty="0"/>
              <a:t>:</a:t>
            </a:r>
          </a:p>
          <a:p>
            <a:pPr lvl="1">
              <a:spcAft>
                <a:spcPts val="600"/>
              </a:spcAft>
            </a:pPr>
            <a:r>
              <a:rPr lang="en-IN" dirty="0"/>
              <a:t>Assumes a linear relationship among the features.</a:t>
            </a:r>
          </a:p>
          <a:p>
            <a:pPr lvl="1">
              <a:spcAft>
                <a:spcPts val="600"/>
              </a:spcAft>
            </a:pPr>
            <a:r>
              <a:rPr lang="en-US" dirty="0"/>
              <a:t>Performance degrades with huge vocabulary sizes.</a:t>
            </a:r>
          </a:p>
          <a:p>
            <a:pPr lvl="1">
              <a:spcAft>
                <a:spcPts val="600"/>
              </a:spcAft>
            </a:pPr>
            <a:r>
              <a:rPr lang="en-US" dirty="0"/>
              <a:t>Ideally designed for binary classifications only.</a:t>
            </a:r>
          </a:p>
          <a:p>
            <a:pPr>
              <a:spcAft>
                <a:spcPts val="600"/>
              </a:spcAft>
            </a:pPr>
            <a:endParaRPr lang="en-US" dirty="0"/>
          </a:p>
          <a:p>
            <a:pPr>
              <a:spcAft>
                <a:spcPts val="600"/>
              </a:spcAft>
            </a:pPr>
            <a:r>
              <a:rPr lang="en-US" dirty="0"/>
              <a:t>How to use it for multi-class classifications?</a:t>
            </a:r>
          </a:p>
          <a:p>
            <a:pPr lvl="1">
              <a:spcAft>
                <a:spcPts val="600"/>
              </a:spcAft>
            </a:pPr>
            <a:r>
              <a:rPr lang="en-US" dirty="0"/>
              <a:t>One vs. Rest approach</a:t>
            </a:r>
          </a:p>
          <a:p>
            <a:pPr lvl="1">
              <a:spcAft>
                <a:spcPts val="600"/>
              </a:spcAft>
            </a:pPr>
            <a:r>
              <a:rPr lang="en-US" dirty="0"/>
              <a:t>One vs. one approach</a:t>
            </a:r>
          </a:p>
          <a:p>
            <a:pPr lvl="1">
              <a:spcAft>
                <a:spcPts val="600"/>
              </a:spcAft>
            </a:pPr>
            <a:r>
              <a:rPr lang="en-US" dirty="0"/>
              <a:t>Use SoftMax function</a:t>
            </a:r>
            <a:endParaRPr lang="en-IN" dirty="0"/>
          </a:p>
          <a:p>
            <a:pPr lvl="1"/>
            <a:endParaRPr lang="en-US" dirty="0"/>
          </a:p>
        </p:txBody>
      </p:sp>
    </p:spTree>
    <p:extLst>
      <p:ext uri="{BB962C8B-B14F-4D97-AF65-F5344CB8AC3E}">
        <p14:creationId xmlns:p14="http://schemas.microsoft.com/office/powerpoint/2010/main" val="355936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29F9-A5C6-4163-A63B-C3717976F4D9}"/>
              </a:ext>
            </a:extLst>
          </p:cNvPr>
          <p:cNvSpPr>
            <a:spLocks noGrp="1"/>
          </p:cNvSpPr>
          <p:nvPr>
            <p:ph type="title"/>
          </p:nvPr>
        </p:nvSpPr>
        <p:spPr/>
        <p:txBody>
          <a:bodyPr/>
          <a:lstStyle/>
          <a:p>
            <a:r>
              <a:rPr lang="en-US" dirty="0"/>
              <a:t>One vs. Rest</a:t>
            </a:r>
          </a:p>
        </p:txBody>
      </p:sp>
      <p:sp>
        <p:nvSpPr>
          <p:cNvPr id="3" name="Text Placeholder 2">
            <a:extLst>
              <a:ext uri="{FF2B5EF4-FFF2-40B4-BE49-F238E27FC236}">
                <a16:creationId xmlns:a16="http://schemas.microsoft.com/office/drawing/2014/main" id="{4C26E78E-5026-49FB-B6E8-823ACD859B9D}"/>
              </a:ext>
            </a:extLst>
          </p:cNvPr>
          <p:cNvSpPr>
            <a:spLocks noGrp="1"/>
          </p:cNvSpPr>
          <p:nvPr>
            <p:ph type="body" sz="quarter" idx="10"/>
          </p:nvPr>
        </p:nvSpPr>
        <p:spPr>
          <a:xfrm>
            <a:off x="712788" y="1373188"/>
            <a:ext cx="5886795" cy="3309937"/>
          </a:xfrm>
        </p:spPr>
        <p:txBody>
          <a:bodyPr/>
          <a:lstStyle/>
          <a:p>
            <a:pPr>
              <a:spcAft>
                <a:spcPts val="600"/>
              </a:spcAft>
            </a:pPr>
            <a:r>
              <a:rPr lang="en-US" dirty="0"/>
              <a:t>Also known as </a:t>
            </a:r>
            <a:r>
              <a:rPr lang="en-US" b="1" dirty="0"/>
              <a:t>One-vs-All (</a:t>
            </a:r>
            <a:r>
              <a:rPr lang="en-US" b="1" dirty="0" err="1"/>
              <a:t>OvA</a:t>
            </a:r>
            <a:r>
              <a:rPr lang="en-US" b="1" dirty="0"/>
              <a:t>)</a:t>
            </a:r>
            <a:r>
              <a:rPr lang="en-US" dirty="0"/>
              <a:t>.</a:t>
            </a:r>
          </a:p>
          <a:p>
            <a:pPr>
              <a:spcAft>
                <a:spcPts val="600"/>
              </a:spcAft>
            </a:pPr>
            <a:r>
              <a:rPr lang="en-US" dirty="0"/>
              <a:t>Trains one binary classifier per class while treating all other classes as a single combined class.</a:t>
            </a:r>
          </a:p>
          <a:p>
            <a:pPr>
              <a:spcAft>
                <a:spcPts val="600"/>
              </a:spcAft>
            </a:pPr>
            <a:r>
              <a:rPr lang="en-US" dirty="0"/>
              <a:t>The class with the highest probability is chosen as the prediction.</a:t>
            </a:r>
          </a:p>
          <a:p>
            <a:pPr>
              <a:spcAft>
                <a:spcPts val="600"/>
              </a:spcAft>
            </a:pPr>
            <a:endParaRPr lang="en-US" dirty="0"/>
          </a:p>
          <a:p>
            <a:pPr>
              <a:spcAft>
                <a:spcPts val="600"/>
              </a:spcAft>
            </a:pPr>
            <a:r>
              <a:rPr lang="en-US" dirty="0"/>
              <a:t>How It Works:</a:t>
            </a:r>
          </a:p>
          <a:p>
            <a:pPr>
              <a:spcAft>
                <a:spcPts val="600"/>
              </a:spcAft>
            </a:pPr>
            <a:r>
              <a:rPr lang="en-US" dirty="0"/>
              <a:t>For N classes, train N binary classifiers:</a:t>
            </a:r>
          </a:p>
          <a:p>
            <a:pPr>
              <a:spcAft>
                <a:spcPts val="600"/>
              </a:spcAft>
            </a:pPr>
            <a:r>
              <a:rPr lang="en-US" dirty="0"/>
              <a:t>Each classifier distinguishes one class vs. all others.</a:t>
            </a:r>
          </a:p>
          <a:p>
            <a:pPr>
              <a:spcAft>
                <a:spcPts val="600"/>
              </a:spcAft>
            </a:pPr>
            <a:r>
              <a:rPr lang="en-US" dirty="0"/>
              <a:t>For a test sample, all classifiers assign probabilities.</a:t>
            </a:r>
          </a:p>
          <a:p>
            <a:pPr>
              <a:spcAft>
                <a:spcPts val="600"/>
              </a:spcAft>
            </a:pPr>
            <a:r>
              <a:rPr lang="en-US" dirty="0"/>
              <a:t>The class with the highest probability is the final prediction.</a:t>
            </a:r>
          </a:p>
        </p:txBody>
      </p:sp>
      <p:pic>
        <p:nvPicPr>
          <p:cNvPr id="4" name="Picture 3">
            <a:extLst>
              <a:ext uri="{FF2B5EF4-FFF2-40B4-BE49-F238E27FC236}">
                <a16:creationId xmlns:a16="http://schemas.microsoft.com/office/drawing/2014/main" id="{7EEB281A-2A50-4CC4-B835-36ADE1EB0C3A}"/>
              </a:ext>
            </a:extLst>
          </p:cNvPr>
          <p:cNvPicPr>
            <a:picLocks noChangeAspect="1"/>
          </p:cNvPicPr>
          <p:nvPr/>
        </p:nvPicPr>
        <p:blipFill>
          <a:blip r:embed="rId2"/>
          <a:stretch>
            <a:fillRect/>
          </a:stretch>
        </p:blipFill>
        <p:spPr>
          <a:xfrm>
            <a:off x="6027088" y="3334163"/>
            <a:ext cx="3034503" cy="1609950"/>
          </a:xfrm>
          <a:prstGeom prst="rect">
            <a:avLst/>
          </a:prstGeom>
        </p:spPr>
      </p:pic>
    </p:spTree>
    <p:extLst>
      <p:ext uri="{BB962C8B-B14F-4D97-AF65-F5344CB8AC3E}">
        <p14:creationId xmlns:p14="http://schemas.microsoft.com/office/powerpoint/2010/main" val="904491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84261-EF3D-4EC6-8FCB-7D177D15228D}"/>
              </a:ext>
            </a:extLst>
          </p:cNvPr>
          <p:cNvSpPr>
            <a:spLocks noGrp="1"/>
          </p:cNvSpPr>
          <p:nvPr>
            <p:ph type="title"/>
          </p:nvPr>
        </p:nvSpPr>
        <p:spPr/>
        <p:txBody>
          <a:bodyPr/>
          <a:lstStyle/>
          <a:p>
            <a:r>
              <a:rPr lang="en-US" dirty="0"/>
              <a:t>One vs. One approach</a:t>
            </a:r>
            <a:br>
              <a:rPr lang="en-US" dirty="0"/>
            </a:br>
            <a:endParaRPr lang="en-IN" dirty="0"/>
          </a:p>
        </p:txBody>
      </p:sp>
      <p:sp>
        <p:nvSpPr>
          <p:cNvPr id="3" name="Text Placeholder 2">
            <a:extLst>
              <a:ext uri="{FF2B5EF4-FFF2-40B4-BE49-F238E27FC236}">
                <a16:creationId xmlns:a16="http://schemas.microsoft.com/office/drawing/2014/main" id="{DF55CD40-9143-4148-8652-59B96BAD1EE8}"/>
              </a:ext>
            </a:extLst>
          </p:cNvPr>
          <p:cNvSpPr>
            <a:spLocks noGrp="1"/>
          </p:cNvSpPr>
          <p:nvPr>
            <p:ph type="body" sz="quarter" idx="10"/>
          </p:nvPr>
        </p:nvSpPr>
        <p:spPr>
          <a:xfrm>
            <a:off x="712789" y="1373188"/>
            <a:ext cx="6165090" cy="3309937"/>
          </a:xfrm>
        </p:spPr>
        <p:txBody>
          <a:bodyPr/>
          <a:lstStyle/>
          <a:p>
            <a:pPr>
              <a:spcAft>
                <a:spcPts val="600"/>
              </a:spcAft>
            </a:pPr>
            <a:r>
              <a:rPr lang="en-US" dirty="0"/>
              <a:t>Trains binary classifiers for every possible pair of classes.</a:t>
            </a:r>
          </a:p>
          <a:p>
            <a:pPr>
              <a:spcAft>
                <a:spcPts val="600"/>
              </a:spcAft>
            </a:pPr>
            <a:r>
              <a:rPr lang="en-US" dirty="0"/>
              <a:t>The final prediction is based on a voting system.</a:t>
            </a:r>
          </a:p>
          <a:p>
            <a:pPr>
              <a:spcAft>
                <a:spcPts val="600"/>
              </a:spcAft>
            </a:pPr>
            <a:endParaRPr lang="en-US" dirty="0"/>
          </a:p>
          <a:p>
            <a:pPr>
              <a:spcAft>
                <a:spcPts val="600"/>
              </a:spcAft>
            </a:pPr>
            <a:r>
              <a:rPr lang="en-US" dirty="0"/>
              <a:t>How It Works:</a:t>
            </a:r>
          </a:p>
          <a:p>
            <a:pPr lvl="1">
              <a:spcAft>
                <a:spcPts val="600"/>
              </a:spcAft>
            </a:pPr>
            <a:r>
              <a:rPr lang="en-US" dirty="0"/>
              <a:t>For N classes, train N(N-1)/2 binary classifiers.</a:t>
            </a:r>
          </a:p>
          <a:p>
            <a:pPr lvl="1">
              <a:spcAft>
                <a:spcPts val="600"/>
              </a:spcAft>
            </a:pPr>
            <a:r>
              <a:rPr lang="en-US" dirty="0"/>
              <a:t>Each classifier distinguishes between two classes only.</a:t>
            </a:r>
          </a:p>
          <a:p>
            <a:pPr lvl="1">
              <a:spcAft>
                <a:spcPts val="600"/>
              </a:spcAft>
            </a:pPr>
            <a:r>
              <a:rPr lang="en-US" dirty="0"/>
              <a:t>For a test sample, all classifiers vote for a class.</a:t>
            </a:r>
          </a:p>
          <a:p>
            <a:pPr lvl="1">
              <a:spcAft>
                <a:spcPts val="600"/>
              </a:spcAft>
            </a:pPr>
            <a:r>
              <a:rPr lang="en-US" dirty="0"/>
              <a:t>The class that gets the most votes is the final prediction.</a:t>
            </a:r>
            <a:endParaRPr lang="en-IN" dirty="0"/>
          </a:p>
        </p:txBody>
      </p:sp>
      <p:pic>
        <p:nvPicPr>
          <p:cNvPr id="6" name="Picture 5">
            <a:extLst>
              <a:ext uri="{FF2B5EF4-FFF2-40B4-BE49-F238E27FC236}">
                <a16:creationId xmlns:a16="http://schemas.microsoft.com/office/drawing/2014/main" id="{CA27D204-95F7-40F5-8D8D-084EFF4C3B0D}"/>
              </a:ext>
            </a:extLst>
          </p:cNvPr>
          <p:cNvPicPr>
            <a:picLocks noChangeAspect="1"/>
          </p:cNvPicPr>
          <p:nvPr/>
        </p:nvPicPr>
        <p:blipFill>
          <a:blip r:embed="rId2"/>
          <a:stretch>
            <a:fillRect/>
          </a:stretch>
        </p:blipFill>
        <p:spPr>
          <a:xfrm>
            <a:off x="3795334" y="3759135"/>
            <a:ext cx="5268060" cy="1314633"/>
          </a:xfrm>
          <a:prstGeom prst="rect">
            <a:avLst/>
          </a:prstGeom>
        </p:spPr>
      </p:pic>
    </p:spTree>
    <p:extLst>
      <p:ext uri="{BB962C8B-B14F-4D97-AF65-F5344CB8AC3E}">
        <p14:creationId xmlns:p14="http://schemas.microsoft.com/office/powerpoint/2010/main" val="3043578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1A2-CD44-403B-88D5-6C9A22AE190D}"/>
              </a:ext>
            </a:extLst>
          </p:cNvPr>
          <p:cNvSpPr>
            <a:spLocks noGrp="1"/>
          </p:cNvSpPr>
          <p:nvPr>
            <p:ph type="title"/>
          </p:nvPr>
        </p:nvSpPr>
        <p:spPr/>
        <p:txBody>
          <a:bodyPr/>
          <a:lstStyle/>
          <a:p>
            <a:r>
              <a:rPr lang="en-US" dirty="0"/>
              <a:t>Parametric Vs Non-Parametric</a:t>
            </a:r>
            <a:endParaRPr lang="en-IN" dirty="0"/>
          </a:p>
        </p:txBody>
      </p:sp>
      <p:sp>
        <p:nvSpPr>
          <p:cNvPr id="3" name="Text Placeholder 2">
            <a:extLst>
              <a:ext uri="{FF2B5EF4-FFF2-40B4-BE49-F238E27FC236}">
                <a16:creationId xmlns:a16="http://schemas.microsoft.com/office/drawing/2014/main" id="{13C310F1-8F76-4A66-9AC9-BFB472589B69}"/>
              </a:ext>
            </a:extLst>
          </p:cNvPr>
          <p:cNvSpPr>
            <a:spLocks noGrp="1"/>
          </p:cNvSpPr>
          <p:nvPr>
            <p:ph type="body" sz="quarter" idx="10"/>
          </p:nvPr>
        </p:nvSpPr>
        <p:spPr/>
        <p:txBody>
          <a:bodyPr/>
          <a:lstStyle/>
          <a:p>
            <a:endParaRPr lang="en-IN" dirty="0"/>
          </a:p>
        </p:txBody>
      </p:sp>
      <p:sp>
        <p:nvSpPr>
          <p:cNvPr id="4" name="Rectangle 3">
            <a:extLst>
              <a:ext uri="{FF2B5EF4-FFF2-40B4-BE49-F238E27FC236}">
                <a16:creationId xmlns:a16="http://schemas.microsoft.com/office/drawing/2014/main" id="{87369D6C-8856-4F79-A0D9-74E5C7734C00}"/>
              </a:ext>
            </a:extLst>
          </p:cNvPr>
          <p:cNvSpPr/>
          <p:nvPr/>
        </p:nvSpPr>
        <p:spPr>
          <a:xfrm>
            <a:off x="712786" y="1373188"/>
            <a:ext cx="3859213" cy="330993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a:spcAft>
                <a:spcPts val="600"/>
              </a:spcAft>
              <a:buFont typeface="Arial" panose="020B0604020202020204" pitchFamily="34" charset="0"/>
              <a:buChar char="•"/>
            </a:pPr>
            <a:r>
              <a:rPr lang="en-US" sz="1200" dirty="0"/>
              <a:t>Parametric models make strong assumptions about the functional form of the relationship between input and output variables. They have a fixed number of parameters, regardless of the size of the dataset.</a:t>
            </a:r>
          </a:p>
          <a:p>
            <a:pPr marL="285750" indent="-285750">
              <a:spcAft>
                <a:spcPts val="600"/>
              </a:spcAft>
              <a:buFont typeface="Arial" panose="020B0604020202020204" pitchFamily="34" charset="0"/>
              <a:buChar char="•"/>
            </a:pPr>
            <a:endParaRPr lang="en-US" sz="1200" dirty="0"/>
          </a:p>
          <a:p>
            <a:pPr marL="285750" indent="-285750">
              <a:spcAft>
                <a:spcPts val="600"/>
              </a:spcAft>
              <a:buFont typeface="Arial" panose="020B0604020202020204" pitchFamily="34" charset="0"/>
              <a:buChar char="•"/>
            </a:pPr>
            <a:r>
              <a:rPr lang="en-US" sz="1200" dirty="0"/>
              <a:t>Explicit training: The model tries to learn the value of parameters.</a:t>
            </a:r>
          </a:p>
          <a:p>
            <a:pPr marL="285750" indent="-285750">
              <a:spcAft>
                <a:spcPts val="600"/>
              </a:spcAft>
              <a:buFont typeface="Arial" panose="020B0604020202020204" pitchFamily="34" charset="0"/>
              <a:buChar char="•"/>
            </a:pPr>
            <a:r>
              <a:rPr lang="en-IN" sz="1200" dirty="0"/>
              <a:t>Limited flexibility: </a:t>
            </a:r>
            <a:r>
              <a:rPr lang="en-US" sz="1200" dirty="0"/>
              <a:t>Less flexible, constrained by the fixed number of parameters.</a:t>
            </a:r>
          </a:p>
          <a:p>
            <a:pPr marL="285750" indent="-285750">
              <a:spcAft>
                <a:spcPts val="600"/>
              </a:spcAft>
              <a:buFont typeface="Arial" panose="020B0604020202020204" pitchFamily="34" charset="0"/>
              <a:buChar char="•"/>
            </a:pPr>
            <a:r>
              <a:rPr lang="en-US" sz="1200" dirty="0"/>
              <a:t>Less prone to overfitting but can underfit if assumptions are incorrect.</a:t>
            </a:r>
          </a:p>
          <a:p>
            <a:pPr marL="285750" indent="-285750">
              <a:spcAft>
                <a:spcPts val="600"/>
              </a:spcAft>
              <a:buFont typeface="Arial" panose="020B0604020202020204" pitchFamily="34" charset="0"/>
              <a:buChar char="•"/>
            </a:pPr>
            <a:r>
              <a:rPr lang="en-US" sz="1200" dirty="0"/>
              <a:t>Example: Linear regression, Logistic regression, ANN</a:t>
            </a:r>
            <a:endParaRPr lang="en-IN" sz="1200" dirty="0"/>
          </a:p>
        </p:txBody>
      </p:sp>
      <p:sp>
        <p:nvSpPr>
          <p:cNvPr id="5" name="Rectangle 4">
            <a:extLst>
              <a:ext uri="{FF2B5EF4-FFF2-40B4-BE49-F238E27FC236}">
                <a16:creationId xmlns:a16="http://schemas.microsoft.com/office/drawing/2014/main" id="{7B7E55DE-3422-48F0-A9CE-ECF834BE5579}"/>
              </a:ext>
            </a:extLst>
          </p:cNvPr>
          <p:cNvSpPr/>
          <p:nvPr/>
        </p:nvSpPr>
        <p:spPr>
          <a:xfrm>
            <a:off x="4571975" y="1373188"/>
            <a:ext cx="3859213" cy="330993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t>Non-parametric models do not make strong assumptions about the form of the relationship between input and output variables. The number of parameters grows with the size of the dataset, allowing them to adapt to more complex patterns.</a:t>
            </a:r>
          </a:p>
          <a:p>
            <a:pPr marL="171450" indent="-171450">
              <a:buFont typeface="Arial" panose="020B0604020202020204" pitchFamily="34" charset="0"/>
              <a:buChar char="•"/>
            </a:pPr>
            <a:endParaRPr lang="en-US" sz="1200" dirty="0"/>
          </a:p>
          <a:p>
            <a:pPr marL="171450" indent="-171450">
              <a:spcAft>
                <a:spcPts val="600"/>
              </a:spcAft>
              <a:buFont typeface="Arial" panose="020B0604020202020204" pitchFamily="34" charset="0"/>
              <a:buChar char="•"/>
            </a:pPr>
            <a:r>
              <a:rPr lang="en-US" sz="1200" dirty="0"/>
              <a:t>No Explicit Training/ Implicit training: The model store &amp; use entire dataset for prediction</a:t>
            </a:r>
          </a:p>
          <a:p>
            <a:pPr marL="171450" indent="-171450">
              <a:spcAft>
                <a:spcPts val="600"/>
              </a:spcAft>
              <a:buFont typeface="Arial" panose="020B0604020202020204" pitchFamily="34" charset="0"/>
              <a:buChar char="•"/>
            </a:pPr>
            <a:r>
              <a:rPr lang="en-US" sz="1200" dirty="0"/>
              <a:t>High flexibility: Can capture complex, non-linear relationships.</a:t>
            </a:r>
          </a:p>
          <a:p>
            <a:pPr marL="171450" indent="-171450">
              <a:spcAft>
                <a:spcPts val="600"/>
              </a:spcAft>
              <a:buFont typeface="Arial" panose="020B0604020202020204" pitchFamily="34" charset="0"/>
              <a:buChar char="•"/>
            </a:pPr>
            <a:r>
              <a:rPr lang="en-US" sz="1200" dirty="0"/>
              <a:t>More prone to overfitting, especially with limited data.</a:t>
            </a:r>
          </a:p>
          <a:p>
            <a:pPr marL="171450" indent="-171450">
              <a:spcAft>
                <a:spcPts val="600"/>
              </a:spcAft>
              <a:buFont typeface="Arial" panose="020B0604020202020204" pitchFamily="34" charset="0"/>
              <a:buChar char="•"/>
            </a:pPr>
            <a:r>
              <a:rPr lang="en-US" sz="1200" dirty="0"/>
              <a:t>Example: </a:t>
            </a:r>
            <a:r>
              <a:rPr lang="en-IN" sz="1200" dirty="0"/>
              <a:t>k-Nearest </a:t>
            </a:r>
            <a:r>
              <a:rPr lang="en-IN" sz="1200" dirty="0" err="1"/>
              <a:t>Neighbors</a:t>
            </a:r>
            <a:r>
              <a:rPr lang="en-IN" sz="1200" dirty="0"/>
              <a:t>, Decision tree, Random forest, SOM</a:t>
            </a:r>
            <a:endParaRPr lang="en-US" sz="1200" dirty="0"/>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2241791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54BA-BAC7-4009-BAD3-F252C896CBB5}"/>
              </a:ext>
            </a:extLst>
          </p:cNvPr>
          <p:cNvSpPr>
            <a:spLocks noGrp="1"/>
          </p:cNvSpPr>
          <p:nvPr>
            <p:ph type="title"/>
          </p:nvPr>
        </p:nvSpPr>
        <p:spPr/>
        <p:txBody>
          <a:bodyPr/>
          <a:lstStyle/>
          <a:p>
            <a:r>
              <a:rPr lang="en-US" dirty="0"/>
              <a:t>Terminologies</a:t>
            </a:r>
            <a:endParaRPr lang="en-IN" dirty="0"/>
          </a:p>
        </p:txBody>
      </p:sp>
      <p:graphicFrame>
        <p:nvGraphicFramePr>
          <p:cNvPr id="4" name="Table 3">
            <a:extLst>
              <a:ext uri="{FF2B5EF4-FFF2-40B4-BE49-F238E27FC236}">
                <a16:creationId xmlns:a16="http://schemas.microsoft.com/office/drawing/2014/main" id="{08CB5394-E106-4F63-B13D-F3252DF651F4}"/>
              </a:ext>
            </a:extLst>
          </p:cNvPr>
          <p:cNvGraphicFramePr>
            <a:graphicFrameLocks noGrp="1"/>
          </p:cNvGraphicFramePr>
          <p:nvPr>
            <p:extLst>
              <p:ext uri="{D42A27DB-BD31-4B8C-83A1-F6EECF244321}">
                <p14:modId xmlns:p14="http://schemas.microsoft.com/office/powerpoint/2010/main" val="1753235043"/>
              </p:ext>
            </p:extLst>
          </p:nvPr>
        </p:nvGraphicFramePr>
        <p:xfrm>
          <a:off x="1851513" y="1339377"/>
          <a:ext cx="5440923" cy="3418295"/>
        </p:xfrm>
        <a:graphic>
          <a:graphicData uri="http://schemas.openxmlformats.org/drawingml/2006/table">
            <a:tbl>
              <a:tblPr>
                <a:tableStyleId>{18603FDC-E32A-4AB5-989C-0864C3EAD2B8}</a:tableStyleId>
              </a:tblPr>
              <a:tblGrid>
                <a:gridCol w="1813641">
                  <a:extLst>
                    <a:ext uri="{9D8B030D-6E8A-4147-A177-3AD203B41FA5}">
                      <a16:colId xmlns:a16="http://schemas.microsoft.com/office/drawing/2014/main" val="2818226463"/>
                    </a:ext>
                  </a:extLst>
                </a:gridCol>
                <a:gridCol w="1813641">
                  <a:extLst>
                    <a:ext uri="{9D8B030D-6E8A-4147-A177-3AD203B41FA5}">
                      <a16:colId xmlns:a16="http://schemas.microsoft.com/office/drawing/2014/main" val="4201452135"/>
                    </a:ext>
                  </a:extLst>
                </a:gridCol>
                <a:gridCol w="1813641">
                  <a:extLst>
                    <a:ext uri="{9D8B030D-6E8A-4147-A177-3AD203B41FA5}">
                      <a16:colId xmlns:a16="http://schemas.microsoft.com/office/drawing/2014/main" val="3635871750"/>
                    </a:ext>
                  </a:extLst>
                </a:gridCol>
              </a:tblGrid>
              <a:tr h="214862">
                <a:tc>
                  <a:txBody>
                    <a:bodyPr/>
                    <a:lstStyle/>
                    <a:p>
                      <a:endParaRPr lang="en-IN" sz="1000" dirty="0"/>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000" dirty="0"/>
                        <a:t>Definition</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000"/>
                        <a:t>Examples</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4593631"/>
                  </a:ext>
                </a:extLst>
              </a:tr>
              <a:tr h="1117280">
                <a:tc>
                  <a:txBody>
                    <a:bodyPr/>
                    <a:lstStyle/>
                    <a:p>
                      <a:r>
                        <a:rPr lang="en-IN" sz="1100" b="1" dirty="0"/>
                        <a:t>Field</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Broad domain where AI/ML is applied.</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Natural Language Processing (NLP), Computer Vision (CV), Speech Processing, </a:t>
                      </a:r>
                    </a:p>
                    <a:p>
                      <a:r>
                        <a:rPr lang="en-US" sz="1000" dirty="0"/>
                        <a:t>Time Series Analysis.</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5558102"/>
                  </a:ext>
                </a:extLst>
              </a:tr>
              <a:tr h="1117280">
                <a:tc>
                  <a:txBody>
                    <a:bodyPr/>
                    <a:lstStyle/>
                    <a:p>
                      <a:r>
                        <a:rPr lang="en-IN" sz="1100" b="1" dirty="0"/>
                        <a:t>Task/Problem</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The specific type of problem to solve within a field.</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000" dirty="0"/>
                        <a:t>Classification, Regression, Clustering, Translation, Summarization, Question/Answering.</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5353358"/>
                  </a:ext>
                </a:extLst>
              </a:tr>
              <a:tr h="966877">
                <a:tc>
                  <a:txBody>
                    <a:bodyPr/>
                    <a:lstStyle/>
                    <a:p>
                      <a:r>
                        <a:rPr lang="en-IN" sz="1100" b="1" dirty="0"/>
                        <a:t>Approach</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The method used to solve a task/problem.</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Rule-Based Systems, Machine Learning (ML), Deep Learning (DL)</a:t>
                      </a:r>
                    </a:p>
                  </a:txBody>
                  <a:tcPr marL="64458" marR="64458" marT="32229" marB="322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1368619"/>
                  </a:ext>
                </a:extLst>
              </a:tr>
            </a:tbl>
          </a:graphicData>
        </a:graphic>
      </p:graphicFrame>
    </p:spTree>
    <p:extLst>
      <p:ext uri="{BB962C8B-B14F-4D97-AF65-F5344CB8AC3E}">
        <p14:creationId xmlns:p14="http://schemas.microsoft.com/office/powerpoint/2010/main" val="683391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4448-F42C-4B45-8424-F5ECCAB98DFA}"/>
              </a:ext>
            </a:extLst>
          </p:cNvPr>
          <p:cNvSpPr>
            <a:spLocks noGrp="1"/>
          </p:cNvSpPr>
          <p:nvPr>
            <p:ph type="title"/>
          </p:nvPr>
        </p:nvSpPr>
        <p:spPr/>
        <p:txBody>
          <a:bodyPr/>
          <a:lstStyle/>
          <a:p>
            <a:r>
              <a:rPr lang="en-US" dirty="0"/>
              <a:t>Document Clustering</a:t>
            </a:r>
            <a:endParaRPr lang="en-IN" dirty="0"/>
          </a:p>
        </p:txBody>
      </p:sp>
      <p:sp>
        <p:nvSpPr>
          <p:cNvPr id="3" name="Text Placeholder 2">
            <a:extLst>
              <a:ext uri="{FF2B5EF4-FFF2-40B4-BE49-F238E27FC236}">
                <a16:creationId xmlns:a16="http://schemas.microsoft.com/office/drawing/2014/main" id="{BFFA0742-7B53-4924-9734-254AA99798C2}"/>
              </a:ext>
            </a:extLst>
          </p:cNvPr>
          <p:cNvSpPr>
            <a:spLocks noGrp="1"/>
          </p:cNvSpPr>
          <p:nvPr>
            <p:ph type="body" sz="quarter" idx="10"/>
          </p:nvPr>
        </p:nvSpPr>
        <p:spPr>
          <a:xfrm>
            <a:off x="712788" y="1373188"/>
            <a:ext cx="7718425" cy="3309937"/>
          </a:xfrm>
        </p:spPr>
        <p:txBody>
          <a:bodyPr/>
          <a:lstStyle/>
          <a:p>
            <a:pPr>
              <a:spcAft>
                <a:spcPts val="600"/>
              </a:spcAft>
            </a:pPr>
            <a:r>
              <a:rPr lang="en-US" dirty="0"/>
              <a:t>Text clustering is an unsupervised machine learning technique that groups similar texts together based on their content, without predefined labels.</a:t>
            </a:r>
          </a:p>
          <a:p>
            <a:pPr>
              <a:spcAft>
                <a:spcPts val="600"/>
              </a:spcAft>
            </a:pPr>
            <a:r>
              <a:rPr lang="en-IN" b="1" dirty="0"/>
              <a:t>Text Representation</a:t>
            </a:r>
            <a:r>
              <a:rPr lang="en-IN" dirty="0"/>
              <a:t>:</a:t>
            </a:r>
          </a:p>
          <a:p>
            <a:pPr lvl="1">
              <a:spcAft>
                <a:spcPts val="600"/>
              </a:spcAft>
            </a:pPr>
            <a:r>
              <a:rPr lang="en-IN" dirty="0"/>
              <a:t>Bag-of-Words (</a:t>
            </a:r>
            <a:r>
              <a:rPr lang="en-IN" dirty="0" err="1"/>
              <a:t>BoW</a:t>
            </a:r>
            <a:r>
              <a:rPr lang="en-IN" dirty="0"/>
              <a:t>)</a:t>
            </a:r>
          </a:p>
          <a:p>
            <a:pPr lvl="1">
              <a:spcAft>
                <a:spcPts val="600"/>
              </a:spcAft>
            </a:pPr>
            <a:r>
              <a:rPr lang="en-IN" dirty="0"/>
              <a:t>Term Frequency-Inverse Document Frequency (TF-IDF)</a:t>
            </a:r>
          </a:p>
          <a:p>
            <a:pPr lvl="1">
              <a:spcAft>
                <a:spcPts val="600"/>
              </a:spcAft>
            </a:pPr>
            <a:r>
              <a:rPr lang="en-IN" dirty="0"/>
              <a:t>Word Embeddings (Word2Vec, </a:t>
            </a:r>
            <a:r>
              <a:rPr lang="en-IN" dirty="0" err="1"/>
              <a:t>GloVe</a:t>
            </a:r>
            <a:r>
              <a:rPr lang="en-IN" dirty="0"/>
              <a:t>, </a:t>
            </a:r>
            <a:r>
              <a:rPr lang="en-IN" dirty="0" err="1"/>
              <a:t>FastText</a:t>
            </a:r>
            <a:r>
              <a:rPr lang="en-IN" dirty="0"/>
              <a:t>)</a:t>
            </a:r>
          </a:p>
          <a:p>
            <a:pPr lvl="1">
              <a:spcAft>
                <a:spcPts val="600"/>
              </a:spcAft>
            </a:pPr>
            <a:r>
              <a:rPr lang="en-IN" dirty="0"/>
              <a:t>Contextual embeddings (BERT, GPT)</a:t>
            </a:r>
          </a:p>
          <a:p>
            <a:pPr>
              <a:spcAft>
                <a:spcPts val="600"/>
              </a:spcAft>
            </a:pPr>
            <a:r>
              <a:rPr lang="en-IN" b="1" dirty="0"/>
              <a:t>Techniques</a:t>
            </a:r>
            <a:r>
              <a:rPr lang="en-IN" dirty="0"/>
              <a:t>:</a:t>
            </a:r>
          </a:p>
          <a:p>
            <a:pPr lvl="1">
              <a:spcAft>
                <a:spcPts val="600"/>
              </a:spcAft>
            </a:pPr>
            <a:r>
              <a:rPr lang="en-IN" dirty="0"/>
              <a:t>Partition-based clustering </a:t>
            </a:r>
          </a:p>
          <a:p>
            <a:pPr lvl="1">
              <a:spcAft>
                <a:spcPts val="600"/>
              </a:spcAft>
            </a:pPr>
            <a:r>
              <a:rPr lang="en-IN" dirty="0"/>
              <a:t>Hierarchical clustering </a:t>
            </a:r>
          </a:p>
          <a:p>
            <a:pPr lvl="1">
              <a:spcAft>
                <a:spcPts val="600"/>
              </a:spcAft>
            </a:pPr>
            <a:r>
              <a:rPr lang="en-IN" dirty="0"/>
              <a:t>Density-based clustering </a:t>
            </a:r>
          </a:p>
          <a:p>
            <a:pPr lvl="1">
              <a:spcAft>
                <a:spcPts val="600"/>
              </a:spcAft>
            </a:pPr>
            <a:r>
              <a:rPr lang="en-IN" dirty="0"/>
              <a:t>Topic </a:t>
            </a:r>
            <a:r>
              <a:rPr lang="en-IN" dirty="0" err="1"/>
              <a:t>Modeling</a:t>
            </a:r>
            <a:endParaRPr lang="en-IN" dirty="0"/>
          </a:p>
          <a:p>
            <a:endParaRPr lang="en-US" dirty="0"/>
          </a:p>
          <a:p>
            <a:endParaRPr lang="en-IN" dirty="0"/>
          </a:p>
        </p:txBody>
      </p:sp>
    </p:spTree>
    <p:extLst>
      <p:ext uri="{BB962C8B-B14F-4D97-AF65-F5344CB8AC3E}">
        <p14:creationId xmlns:p14="http://schemas.microsoft.com/office/powerpoint/2010/main" val="1076297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C7AA-CA10-44F7-8889-375E95EF6608}"/>
              </a:ext>
            </a:extLst>
          </p:cNvPr>
          <p:cNvSpPr>
            <a:spLocks noGrp="1"/>
          </p:cNvSpPr>
          <p:nvPr>
            <p:ph type="title"/>
          </p:nvPr>
        </p:nvSpPr>
        <p:spPr/>
        <p:txBody>
          <a:bodyPr/>
          <a:lstStyle/>
          <a:p>
            <a:r>
              <a:rPr lang="en-US" dirty="0"/>
              <a:t>K-Means Clustering</a:t>
            </a:r>
            <a:endParaRPr lang="en-IN" dirty="0"/>
          </a:p>
        </p:txBody>
      </p:sp>
      <p:sp>
        <p:nvSpPr>
          <p:cNvPr id="3" name="Text Placeholder 2">
            <a:extLst>
              <a:ext uri="{FF2B5EF4-FFF2-40B4-BE49-F238E27FC236}">
                <a16:creationId xmlns:a16="http://schemas.microsoft.com/office/drawing/2014/main" id="{35515035-FB83-4D92-8598-DE15300632FD}"/>
              </a:ext>
            </a:extLst>
          </p:cNvPr>
          <p:cNvSpPr>
            <a:spLocks noGrp="1"/>
          </p:cNvSpPr>
          <p:nvPr>
            <p:ph type="body" sz="quarter" idx="10"/>
          </p:nvPr>
        </p:nvSpPr>
        <p:spPr/>
        <p:txBody>
          <a:bodyPr/>
          <a:lstStyle/>
          <a:p>
            <a:pPr>
              <a:spcAft>
                <a:spcPts val="600"/>
              </a:spcAft>
            </a:pPr>
            <a:r>
              <a:rPr lang="en-US" dirty="0"/>
              <a:t>K-Means is an unsupervised machine learning algorithm used for clustering similar data points into K groups (clusters).</a:t>
            </a:r>
          </a:p>
          <a:p>
            <a:pPr>
              <a:spcAft>
                <a:spcPts val="600"/>
              </a:spcAft>
            </a:pPr>
            <a:r>
              <a:rPr lang="en-US" dirty="0"/>
              <a:t>It minimizes the distance between data points and the cluster </a:t>
            </a:r>
            <a:r>
              <a:rPr lang="en-US" dirty="0" err="1"/>
              <a:t>centre</a:t>
            </a:r>
            <a:r>
              <a:rPr lang="en-US" dirty="0"/>
              <a:t> (centroid).</a:t>
            </a:r>
          </a:p>
          <a:p>
            <a:pPr>
              <a:spcAft>
                <a:spcPts val="600"/>
              </a:spcAft>
            </a:pPr>
            <a:r>
              <a:rPr lang="en-US" dirty="0"/>
              <a:t>Use case: an online store uses K-Means to group customers based on purchase frequency and spending.</a:t>
            </a:r>
          </a:p>
          <a:p>
            <a:pPr>
              <a:spcAft>
                <a:spcPts val="600"/>
              </a:spcAft>
            </a:pPr>
            <a:r>
              <a:rPr lang="en-US" dirty="0"/>
              <a:t>The idea is to create segments like Budget Shoppers, Frequent Buyers and Big Spenders for personalized marketing.</a:t>
            </a:r>
            <a:endParaRPr lang="en-IN" dirty="0"/>
          </a:p>
        </p:txBody>
      </p:sp>
    </p:spTree>
    <p:extLst>
      <p:ext uri="{BB962C8B-B14F-4D97-AF65-F5344CB8AC3E}">
        <p14:creationId xmlns:p14="http://schemas.microsoft.com/office/powerpoint/2010/main" val="3787587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61A5-6343-4432-AE07-C1592C95FE17}"/>
              </a:ext>
            </a:extLst>
          </p:cNvPr>
          <p:cNvSpPr>
            <a:spLocks noGrp="1"/>
          </p:cNvSpPr>
          <p:nvPr>
            <p:ph type="title"/>
          </p:nvPr>
        </p:nvSpPr>
        <p:spPr/>
        <p:txBody>
          <a:bodyPr/>
          <a:lstStyle/>
          <a:p>
            <a:r>
              <a:rPr lang="en-US" dirty="0"/>
              <a:t>K-Means Clustering</a:t>
            </a:r>
            <a:endParaRPr lang="en-IN" dirty="0"/>
          </a:p>
        </p:txBody>
      </p:sp>
      <p:sp>
        <p:nvSpPr>
          <p:cNvPr id="3" name="Text Placeholder 2">
            <a:extLst>
              <a:ext uri="{FF2B5EF4-FFF2-40B4-BE49-F238E27FC236}">
                <a16:creationId xmlns:a16="http://schemas.microsoft.com/office/drawing/2014/main" id="{BB926AB5-018C-45F0-AFBD-EBA9827C703B}"/>
              </a:ext>
            </a:extLst>
          </p:cNvPr>
          <p:cNvSpPr>
            <a:spLocks noGrp="1"/>
          </p:cNvSpPr>
          <p:nvPr>
            <p:ph type="body" sz="quarter" idx="10"/>
          </p:nvPr>
        </p:nvSpPr>
        <p:spPr>
          <a:xfrm>
            <a:off x="712789" y="1373188"/>
            <a:ext cx="3859211" cy="3309937"/>
          </a:xfrm>
        </p:spPr>
        <p:txBody>
          <a:bodyPr/>
          <a:lstStyle/>
          <a:p>
            <a:pPr>
              <a:spcAft>
                <a:spcPts val="600"/>
              </a:spcAft>
            </a:pPr>
            <a:r>
              <a:rPr lang="en-US" dirty="0"/>
              <a:t>Steps involved:</a:t>
            </a:r>
          </a:p>
          <a:p>
            <a:pPr>
              <a:spcAft>
                <a:spcPts val="600"/>
              </a:spcAft>
            </a:pPr>
            <a:r>
              <a:rPr lang="en-US" b="1" dirty="0"/>
              <a:t>Choosing the number of clusters </a:t>
            </a:r>
            <a:br>
              <a:rPr lang="en-IN" dirty="0"/>
            </a:br>
            <a:r>
              <a:rPr lang="en-US" dirty="0"/>
              <a:t>The first step is to define the K number of clusters in which we will group the data. Let’s select K=3.</a:t>
            </a:r>
          </a:p>
          <a:p>
            <a:pPr>
              <a:spcAft>
                <a:spcPts val="600"/>
              </a:spcAft>
            </a:pPr>
            <a:r>
              <a:rPr lang="en-US" b="1" dirty="0"/>
              <a:t>Initializing centroids</a:t>
            </a:r>
            <a:br>
              <a:rPr lang="en-US" b="1" dirty="0"/>
            </a:br>
            <a:r>
              <a:rPr lang="en-US" dirty="0"/>
              <a:t>Centroid is the center of a cluster but initially, the exact center of data points will be unknown so, we select random data points and define them as centroids for each cluster.</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DED3D349-A1C7-461E-A442-5F5AEEADB07A}"/>
              </a:ext>
            </a:extLst>
          </p:cNvPr>
          <p:cNvPicPr>
            <a:picLocks noChangeAspect="1"/>
          </p:cNvPicPr>
          <p:nvPr/>
        </p:nvPicPr>
        <p:blipFill>
          <a:blip r:embed="rId2"/>
          <a:stretch>
            <a:fillRect/>
          </a:stretch>
        </p:blipFill>
        <p:spPr>
          <a:xfrm>
            <a:off x="4696536" y="1910685"/>
            <a:ext cx="3985306" cy="1992653"/>
          </a:xfrm>
          <a:prstGeom prst="rect">
            <a:avLst/>
          </a:prstGeom>
        </p:spPr>
      </p:pic>
    </p:spTree>
    <p:extLst>
      <p:ext uri="{BB962C8B-B14F-4D97-AF65-F5344CB8AC3E}">
        <p14:creationId xmlns:p14="http://schemas.microsoft.com/office/powerpoint/2010/main" val="2733308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7292-2BF7-4C3D-914A-FC55EA9AAB7B}"/>
              </a:ext>
            </a:extLst>
          </p:cNvPr>
          <p:cNvSpPr>
            <a:spLocks noGrp="1"/>
          </p:cNvSpPr>
          <p:nvPr>
            <p:ph type="title"/>
          </p:nvPr>
        </p:nvSpPr>
        <p:spPr/>
        <p:txBody>
          <a:bodyPr/>
          <a:lstStyle/>
          <a:p>
            <a:r>
              <a:rPr lang="en-US" dirty="0"/>
              <a:t>Major Types of NLP Problems</a:t>
            </a:r>
            <a:endParaRPr lang="en-IN" dirty="0"/>
          </a:p>
        </p:txBody>
      </p:sp>
      <p:sp>
        <p:nvSpPr>
          <p:cNvPr id="3" name="Text Placeholder 2">
            <a:extLst>
              <a:ext uri="{FF2B5EF4-FFF2-40B4-BE49-F238E27FC236}">
                <a16:creationId xmlns:a16="http://schemas.microsoft.com/office/drawing/2014/main" id="{D03C6CA9-CE06-4A0C-A832-9B2AC17D1B77}"/>
              </a:ext>
            </a:extLst>
          </p:cNvPr>
          <p:cNvSpPr>
            <a:spLocks noGrp="1"/>
          </p:cNvSpPr>
          <p:nvPr>
            <p:ph type="body" sz="quarter" idx="10"/>
          </p:nvPr>
        </p:nvSpPr>
        <p:spPr/>
        <p:txBody>
          <a:bodyPr/>
          <a:lstStyle/>
          <a:p>
            <a:pPr>
              <a:spcAft>
                <a:spcPts val="600"/>
              </a:spcAft>
            </a:pPr>
            <a:r>
              <a:rPr lang="en-IN" dirty="0"/>
              <a:t>Text Classification</a:t>
            </a:r>
          </a:p>
          <a:p>
            <a:pPr>
              <a:spcAft>
                <a:spcPts val="600"/>
              </a:spcAft>
            </a:pPr>
            <a:r>
              <a:rPr lang="en-IN" dirty="0"/>
              <a:t>Text Generation</a:t>
            </a:r>
          </a:p>
          <a:p>
            <a:pPr>
              <a:spcAft>
                <a:spcPts val="600"/>
              </a:spcAft>
            </a:pPr>
            <a:r>
              <a:rPr lang="en-IN" dirty="0"/>
              <a:t>Named Entity Recognition (NER)</a:t>
            </a:r>
          </a:p>
          <a:p>
            <a:pPr>
              <a:spcAft>
                <a:spcPts val="600"/>
              </a:spcAft>
            </a:pPr>
            <a:r>
              <a:rPr lang="en-IN" dirty="0"/>
              <a:t>Machine Translation</a:t>
            </a:r>
          </a:p>
          <a:p>
            <a:pPr>
              <a:spcAft>
                <a:spcPts val="600"/>
              </a:spcAft>
            </a:pPr>
            <a:r>
              <a:rPr lang="en-IN" dirty="0"/>
              <a:t>Question Answering (QA)</a:t>
            </a:r>
          </a:p>
          <a:p>
            <a:pPr>
              <a:spcAft>
                <a:spcPts val="600"/>
              </a:spcAft>
            </a:pPr>
            <a:r>
              <a:rPr lang="en-IN" dirty="0"/>
              <a:t>Text Summarization</a:t>
            </a:r>
          </a:p>
          <a:p>
            <a:pPr>
              <a:spcAft>
                <a:spcPts val="600"/>
              </a:spcAft>
            </a:pPr>
            <a:r>
              <a:rPr lang="en-US" dirty="0"/>
              <a:t>Speech-to-Text &amp; Text-to-Speech</a:t>
            </a:r>
          </a:p>
          <a:p>
            <a:pPr>
              <a:spcAft>
                <a:spcPts val="600"/>
              </a:spcAft>
            </a:pPr>
            <a:r>
              <a:rPr lang="en-IN" dirty="0"/>
              <a:t>Text Similarity</a:t>
            </a:r>
          </a:p>
        </p:txBody>
      </p:sp>
    </p:spTree>
    <p:extLst>
      <p:ext uri="{BB962C8B-B14F-4D97-AF65-F5344CB8AC3E}">
        <p14:creationId xmlns:p14="http://schemas.microsoft.com/office/powerpoint/2010/main" val="997293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6873-D766-4CB0-B27F-2D1E9E7C23C3}"/>
              </a:ext>
            </a:extLst>
          </p:cNvPr>
          <p:cNvSpPr>
            <a:spLocks noGrp="1"/>
          </p:cNvSpPr>
          <p:nvPr>
            <p:ph type="title"/>
          </p:nvPr>
        </p:nvSpPr>
        <p:spPr/>
        <p:txBody>
          <a:bodyPr/>
          <a:lstStyle/>
          <a:p>
            <a:r>
              <a:rPr lang="en-US" dirty="0"/>
              <a:t>K-Means Clustering</a:t>
            </a:r>
            <a:endParaRPr lang="en-IN" dirty="0"/>
          </a:p>
        </p:txBody>
      </p:sp>
      <p:sp>
        <p:nvSpPr>
          <p:cNvPr id="3" name="Text Placeholder 2">
            <a:extLst>
              <a:ext uri="{FF2B5EF4-FFF2-40B4-BE49-F238E27FC236}">
                <a16:creationId xmlns:a16="http://schemas.microsoft.com/office/drawing/2014/main" id="{56715B13-05CE-4FE2-BE8E-F1456D82AEA1}"/>
              </a:ext>
            </a:extLst>
          </p:cNvPr>
          <p:cNvSpPr>
            <a:spLocks noGrp="1"/>
          </p:cNvSpPr>
          <p:nvPr>
            <p:ph type="body" sz="quarter" idx="10"/>
          </p:nvPr>
        </p:nvSpPr>
        <p:spPr>
          <a:xfrm>
            <a:off x="712789" y="1373188"/>
            <a:ext cx="3859212" cy="3309937"/>
          </a:xfrm>
        </p:spPr>
        <p:txBody>
          <a:bodyPr/>
          <a:lstStyle/>
          <a:p>
            <a:pPr>
              <a:spcAft>
                <a:spcPts val="600"/>
              </a:spcAft>
            </a:pPr>
            <a:r>
              <a:rPr lang="en-US" b="1" dirty="0"/>
              <a:t>Assign data points to the nearest cluster</a:t>
            </a:r>
            <a:br>
              <a:rPr lang="en-US" b="1" dirty="0"/>
            </a:br>
            <a:r>
              <a:rPr lang="en-US" dirty="0"/>
              <a:t>Now that centroids are initialized, the next step is to assign data points </a:t>
            </a:r>
            <a:r>
              <a:rPr lang="en-US" dirty="0" err="1"/>
              <a:t>Xn</a:t>
            </a:r>
            <a:r>
              <a:rPr lang="en-US" dirty="0"/>
              <a:t> to their closest cluster centroid Ck</a:t>
            </a:r>
          </a:p>
          <a:p>
            <a:pPr>
              <a:spcAft>
                <a:spcPts val="600"/>
              </a:spcAft>
            </a:pPr>
            <a:r>
              <a:rPr lang="en-US" dirty="0"/>
              <a:t>In this step, we will first calculate the distance between data point X and centroid C using Euclidean Distance metric.</a:t>
            </a:r>
          </a:p>
          <a:p>
            <a:r>
              <a:rPr lang="en-US" dirty="0"/>
              <a:t>And then choose the cluster for data points where the distance between the data point and the centroid is minimum. </a:t>
            </a:r>
          </a:p>
          <a:p>
            <a:endParaRPr lang="en-IN" b="1" dirty="0"/>
          </a:p>
        </p:txBody>
      </p:sp>
      <p:pic>
        <p:nvPicPr>
          <p:cNvPr id="4" name="Picture 3">
            <a:extLst>
              <a:ext uri="{FF2B5EF4-FFF2-40B4-BE49-F238E27FC236}">
                <a16:creationId xmlns:a16="http://schemas.microsoft.com/office/drawing/2014/main" id="{E207E585-AA0E-4FD4-BCEB-5582C74471CB}"/>
              </a:ext>
            </a:extLst>
          </p:cNvPr>
          <p:cNvPicPr>
            <a:picLocks noChangeAspect="1"/>
          </p:cNvPicPr>
          <p:nvPr/>
        </p:nvPicPr>
        <p:blipFill>
          <a:blip r:embed="rId2"/>
          <a:stretch>
            <a:fillRect/>
          </a:stretch>
        </p:blipFill>
        <p:spPr>
          <a:xfrm>
            <a:off x="4767653" y="1175295"/>
            <a:ext cx="3829600" cy="1903300"/>
          </a:xfrm>
          <a:prstGeom prst="rect">
            <a:avLst/>
          </a:prstGeom>
        </p:spPr>
      </p:pic>
      <p:pic>
        <p:nvPicPr>
          <p:cNvPr id="6" name="Picture 5">
            <a:extLst>
              <a:ext uri="{FF2B5EF4-FFF2-40B4-BE49-F238E27FC236}">
                <a16:creationId xmlns:a16="http://schemas.microsoft.com/office/drawing/2014/main" id="{9FA3CB0A-E16E-4775-B456-EFD2E4E03393}"/>
              </a:ext>
            </a:extLst>
          </p:cNvPr>
          <p:cNvPicPr>
            <a:picLocks noChangeAspect="1"/>
          </p:cNvPicPr>
          <p:nvPr/>
        </p:nvPicPr>
        <p:blipFill>
          <a:blip r:embed="rId3"/>
          <a:stretch>
            <a:fillRect/>
          </a:stretch>
        </p:blipFill>
        <p:spPr>
          <a:xfrm>
            <a:off x="4767653" y="3208369"/>
            <a:ext cx="3829600" cy="1883316"/>
          </a:xfrm>
          <a:prstGeom prst="rect">
            <a:avLst/>
          </a:prstGeom>
        </p:spPr>
      </p:pic>
      <p:pic>
        <p:nvPicPr>
          <p:cNvPr id="5" name="Picture 4">
            <a:extLst>
              <a:ext uri="{FF2B5EF4-FFF2-40B4-BE49-F238E27FC236}">
                <a16:creationId xmlns:a16="http://schemas.microsoft.com/office/drawing/2014/main" id="{99F4A802-E368-4DF4-9CDA-36CDF516560D}"/>
              </a:ext>
            </a:extLst>
          </p:cNvPr>
          <p:cNvPicPr>
            <a:picLocks noChangeAspect="1"/>
          </p:cNvPicPr>
          <p:nvPr/>
        </p:nvPicPr>
        <p:blipFill>
          <a:blip r:embed="rId4"/>
          <a:stretch>
            <a:fillRect/>
          </a:stretch>
        </p:blipFill>
        <p:spPr>
          <a:xfrm>
            <a:off x="4767653" y="4604000"/>
            <a:ext cx="2095792" cy="476316"/>
          </a:xfrm>
          <a:prstGeom prst="rect">
            <a:avLst/>
          </a:prstGeom>
        </p:spPr>
      </p:pic>
    </p:spTree>
    <p:extLst>
      <p:ext uri="{BB962C8B-B14F-4D97-AF65-F5344CB8AC3E}">
        <p14:creationId xmlns:p14="http://schemas.microsoft.com/office/powerpoint/2010/main" val="34260894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C731-4023-4570-A1C1-CC847C8EBD91}"/>
              </a:ext>
            </a:extLst>
          </p:cNvPr>
          <p:cNvSpPr>
            <a:spLocks noGrp="1"/>
          </p:cNvSpPr>
          <p:nvPr>
            <p:ph type="title"/>
          </p:nvPr>
        </p:nvSpPr>
        <p:spPr/>
        <p:txBody>
          <a:bodyPr/>
          <a:lstStyle/>
          <a:p>
            <a:r>
              <a:rPr lang="en-US" dirty="0"/>
              <a:t>K-Means Clustering</a:t>
            </a:r>
            <a:endParaRPr lang="en-IN" dirty="0"/>
          </a:p>
        </p:txBody>
      </p:sp>
      <p:sp>
        <p:nvSpPr>
          <p:cNvPr id="3" name="Text Placeholder 2">
            <a:extLst>
              <a:ext uri="{FF2B5EF4-FFF2-40B4-BE49-F238E27FC236}">
                <a16:creationId xmlns:a16="http://schemas.microsoft.com/office/drawing/2014/main" id="{83AB6645-33AE-4998-9FA5-307C2FBAA36F}"/>
              </a:ext>
            </a:extLst>
          </p:cNvPr>
          <p:cNvSpPr>
            <a:spLocks noGrp="1"/>
          </p:cNvSpPr>
          <p:nvPr>
            <p:ph type="body" sz="quarter" idx="10"/>
          </p:nvPr>
        </p:nvSpPr>
        <p:spPr>
          <a:xfrm>
            <a:off x="712789" y="1373188"/>
            <a:ext cx="3859212" cy="3309937"/>
          </a:xfrm>
        </p:spPr>
        <p:txBody>
          <a:bodyPr/>
          <a:lstStyle/>
          <a:p>
            <a:r>
              <a:rPr lang="en-IN" b="1" dirty="0"/>
              <a:t>Re-initialize centroids</a:t>
            </a:r>
            <a:br>
              <a:rPr lang="en-IN" b="1" dirty="0"/>
            </a:br>
            <a:r>
              <a:rPr lang="en-US" dirty="0"/>
              <a:t>Next, we will re-initialize the centroids by calculating the average of all data points of that cluster.</a:t>
            </a:r>
          </a:p>
          <a:p>
            <a:endParaRPr lang="en-IN" dirty="0"/>
          </a:p>
        </p:txBody>
      </p:sp>
      <p:pic>
        <p:nvPicPr>
          <p:cNvPr id="4" name="Picture 3">
            <a:extLst>
              <a:ext uri="{FF2B5EF4-FFF2-40B4-BE49-F238E27FC236}">
                <a16:creationId xmlns:a16="http://schemas.microsoft.com/office/drawing/2014/main" id="{C853D19F-4853-453A-94F2-A260F526EAA5}"/>
              </a:ext>
            </a:extLst>
          </p:cNvPr>
          <p:cNvPicPr>
            <a:picLocks noChangeAspect="1"/>
          </p:cNvPicPr>
          <p:nvPr/>
        </p:nvPicPr>
        <p:blipFill>
          <a:blip r:embed="rId2"/>
          <a:stretch>
            <a:fillRect/>
          </a:stretch>
        </p:blipFill>
        <p:spPr>
          <a:xfrm>
            <a:off x="4710918" y="1373188"/>
            <a:ext cx="4020110" cy="1979783"/>
          </a:xfrm>
          <a:prstGeom prst="rect">
            <a:avLst/>
          </a:prstGeom>
        </p:spPr>
      </p:pic>
    </p:spTree>
    <p:extLst>
      <p:ext uri="{BB962C8B-B14F-4D97-AF65-F5344CB8AC3E}">
        <p14:creationId xmlns:p14="http://schemas.microsoft.com/office/powerpoint/2010/main" val="3275370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4DBE-DFED-485E-A2D6-A060143F5919}"/>
              </a:ext>
            </a:extLst>
          </p:cNvPr>
          <p:cNvSpPr>
            <a:spLocks noGrp="1"/>
          </p:cNvSpPr>
          <p:nvPr>
            <p:ph type="title"/>
          </p:nvPr>
        </p:nvSpPr>
        <p:spPr/>
        <p:txBody>
          <a:bodyPr/>
          <a:lstStyle/>
          <a:p>
            <a:r>
              <a:rPr lang="en-US" dirty="0"/>
              <a:t>K-Means Clustering</a:t>
            </a:r>
            <a:endParaRPr lang="en-IN" dirty="0"/>
          </a:p>
        </p:txBody>
      </p:sp>
      <p:sp>
        <p:nvSpPr>
          <p:cNvPr id="3" name="Text Placeholder 2">
            <a:extLst>
              <a:ext uri="{FF2B5EF4-FFF2-40B4-BE49-F238E27FC236}">
                <a16:creationId xmlns:a16="http://schemas.microsoft.com/office/drawing/2014/main" id="{B9BE4D68-25A7-4EBB-8C77-443010E1B955}"/>
              </a:ext>
            </a:extLst>
          </p:cNvPr>
          <p:cNvSpPr>
            <a:spLocks noGrp="1"/>
          </p:cNvSpPr>
          <p:nvPr>
            <p:ph type="body" sz="quarter" idx="10"/>
          </p:nvPr>
        </p:nvSpPr>
        <p:spPr>
          <a:xfrm>
            <a:off x="712789" y="1373188"/>
            <a:ext cx="3859212" cy="3309937"/>
          </a:xfrm>
        </p:spPr>
        <p:txBody>
          <a:bodyPr/>
          <a:lstStyle/>
          <a:p>
            <a:r>
              <a:rPr lang="en-US" b="1" dirty="0"/>
              <a:t>Repeat last two steps</a:t>
            </a:r>
            <a:br>
              <a:rPr lang="en-US" b="1" dirty="0"/>
            </a:br>
            <a:r>
              <a:rPr lang="en-US" dirty="0"/>
              <a:t>We will keep repeating last two steps until we have optimal centroids and the assignments of data points to correct clusters are not changing anymore.</a:t>
            </a:r>
            <a:endParaRPr lang="en-IN" dirty="0"/>
          </a:p>
        </p:txBody>
      </p:sp>
      <p:pic>
        <p:nvPicPr>
          <p:cNvPr id="4" name="Picture 3">
            <a:extLst>
              <a:ext uri="{FF2B5EF4-FFF2-40B4-BE49-F238E27FC236}">
                <a16:creationId xmlns:a16="http://schemas.microsoft.com/office/drawing/2014/main" id="{672C57C3-02F6-48F4-9962-46056497DC8F}"/>
              </a:ext>
            </a:extLst>
          </p:cNvPr>
          <p:cNvPicPr>
            <a:picLocks noChangeAspect="1"/>
          </p:cNvPicPr>
          <p:nvPr/>
        </p:nvPicPr>
        <p:blipFill>
          <a:blip r:embed="rId2"/>
          <a:stretch>
            <a:fillRect/>
          </a:stretch>
        </p:blipFill>
        <p:spPr>
          <a:xfrm>
            <a:off x="5008788" y="1373188"/>
            <a:ext cx="3694892" cy="1872525"/>
          </a:xfrm>
          <a:prstGeom prst="rect">
            <a:avLst/>
          </a:prstGeom>
        </p:spPr>
      </p:pic>
    </p:spTree>
    <p:extLst>
      <p:ext uri="{BB962C8B-B14F-4D97-AF65-F5344CB8AC3E}">
        <p14:creationId xmlns:p14="http://schemas.microsoft.com/office/powerpoint/2010/main" val="7563973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41B5B-5653-4FE3-B644-C63022528C5F}"/>
              </a:ext>
            </a:extLst>
          </p:cNvPr>
          <p:cNvSpPr>
            <a:spLocks noGrp="1"/>
          </p:cNvSpPr>
          <p:nvPr>
            <p:ph type="title"/>
          </p:nvPr>
        </p:nvSpPr>
        <p:spPr/>
        <p:txBody>
          <a:bodyPr/>
          <a:lstStyle/>
          <a:p>
            <a:r>
              <a:rPr lang="en-US" dirty="0"/>
              <a:t>K-Means Clustering</a:t>
            </a:r>
            <a:endParaRPr lang="en-IN" dirty="0"/>
          </a:p>
        </p:txBody>
      </p:sp>
      <p:pic>
        <p:nvPicPr>
          <p:cNvPr id="4" name="Picture 3">
            <a:extLst>
              <a:ext uri="{FF2B5EF4-FFF2-40B4-BE49-F238E27FC236}">
                <a16:creationId xmlns:a16="http://schemas.microsoft.com/office/drawing/2014/main" id="{D833221F-2475-4E49-9581-ABA9ED73F17E}"/>
              </a:ext>
            </a:extLst>
          </p:cNvPr>
          <p:cNvPicPr>
            <a:picLocks noChangeAspect="1"/>
          </p:cNvPicPr>
          <p:nvPr/>
        </p:nvPicPr>
        <p:blipFill rotWithShape="1">
          <a:blip r:embed="rId2"/>
          <a:srcRect l="22206" t="19960" r="23618" b="1"/>
          <a:stretch/>
        </p:blipFill>
        <p:spPr>
          <a:xfrm>
            <a:off x="5929878" y="1889311"/>
            <a:ext cx="2158528" cy="1797797"/>
          </a:xfrm>
          <a:prstGeom prst="rect">
            <a:avLst/>
          </a:prstGeom>
        </p:spPr>
      </p:pic>
      <p:sp>
        <p:nvSpPr>
          <p:cNvPr id="3" name="Text Placeholder 2">
            <a:extLst>
              <a:ext uri="{FF2B5EF4-FFF2-40B4-BE49-F238E27FC236}">
                <a16:creationId xmlns:a16="http://schemas.microsoft.com/office/drawing/2014/main" id="{1C7CD4FD-3EDA-48E2-8CA7-AAF3C1E86F28}"/>
              </a:ext>
            </a:extLst>
          </p:cNvPr>
          <p:cNvSpPr>
            <a:spLocks noGrp="1"/>
          </p:cNvSpPr>
          <p:nvPr>
            <p:ph type="body" sz="quarter" idx="10"/>
          </p:nvPr>
        </p:nvSpPr>
        <p:spPr>
          <a:xfrm>
            <a:off x="712789" y="1373188"/>
            <a:ext cx="3859212" cy="3309937"/>
          </a:xfrm>
        </p:spPr>
        <p:txBody>
          <a:bodyPr/>
          <a:lstStyle/>
          <a:p>
            <a:pPr>
              <a:spcAft>
                <a:spcPts val="600"/>
              </a:spcAft>
            </a:pPr>
            <a:r>
              <a:rPr lang="en-US" dirty="0"/>
              <a:t>As the number of features increases the number of dimensions also increases.</a:t>
            </a:r>
          </a:p>
          <a:p>
            <a:pPr>
              <a:spcAft>
                <a:spcPts val="600"/>
              </a:spcAft>
            </a:pPr>
            <a:r>
              <a:rPr lang="en-US" dirty="0"/>
              <a:t>In the case of text we have words as features (</a:t>
            </a:r>
            <a:r>
              <a:rPr lang="en-US" dirty="0" err="1"/>
              <a:t>BoW</a:t>
            </a:r>
            <a:r>
              <a:rPr lang="en-US" dirty="0"/>
              <a:t>). </a:t>
            </a:r>
          </a:p>
          <a:p>
            <a:pPr>
              <a:spcAft>
                <a:spcPts val="600"/>
              </a:spcAft>
            </a:pPr>
            <a:r>
              <a:rPr lang="en-US" dirty="0"/>
              <a:t>So vocabulary size = dimensions involved.</a:t>
            </a:r>
            <a:endParaRPr lang="en-IN" dirty="0"/>
          </a:p>
        </p:txBody>
      </p:sp>
    </p:spTree>
    <p:extLst>
      <p:ext uri="{BB962C8B-B14F-4D97-AF65-F5344CB8AC3E}">
        <p14:creationId xmlns:p14="http://schemas.microsoft.com/office/powerpoint/2010/main" val="21681629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11BE-8311-4E4C-B20E-9CD16A4E2749}"/>
              </a:ext>
            </a:extLst>
          </p:cNvPr>
          <p:cNvSpPr>
            <a:spLocks noGrp="1"/>
          </p:cNvSpPr>
          <p:nvPr>
            <p:ph type="title"/>
          </p:nvPr>
        </p:nvSpPr>
        <p:spPr/>
        <p:txBody>
          <a:bodyPr/>
          <a:lstStyle/>
          <a:p>
            <a:r>
              <a:rPr lang="en-US" dirty="0"/>
              <a:t>K-Means Clustering</a:t>
            </a:r>
            <a:endParaRPr lang="en-IN" dirty="0"/>
          </a:p>
        </p:txBody>
      </p:sp>
      <p:sp>
        <p:nvSpPr>
          <p:cNvPr id="3" name="Text Placeholder 2">
            <a:extLst>
              <a:ext uri="{FF2B5EF4-FFF2-40B4-BE49-F238E27FC236}">
                <a16:creationId xmlns:a16="http://schemas.microsoft.com/office/drawing/2014/main" id="{84B4E41C-A725-4BAB-8C99-9A7CFB37EE77}"/>
              </a:ext>
            </a:extLst>
          </p:cNvPr>
          <p:cNvSpPr>
            <a:spLocks noGrp="1"/>
          </p:cNvSpPr>
          <p:nvPr>
            <p:ph type="body" sz="quarter" idx="10"/>
          </p:nvPr>
        </p:nvSpPr>
        <p:spPr>
          <a:xfrm>
            <a:off x="712788" y="1373188"/>
            <a:ext cx="4493195" cy="3309937"/>
          </a:xfrm>
        </p:spPr>
        <p:txBody>
          <a:bodyPr/>
          <a:lstStyle/>
          <a:p>
            <a:pPr>
              <a:spcAft>
                <a:spcPts val="600"/>
              </a:spcAft>
            </a:pPr>
            <a:r>
              <a:rPr lang="en-US" dirty="0"/>
              <a:t>How do you decide the value of k?</a:t>
            </a:r>
          </a:p>
          <a:p>
            <a:pPr>
              <a:spcAft>
                <a:spcPts val="600"/>
              </a:spcAft>
            </a:pPr>
            <a:r>
              <a:rPr lang="en-US" dirty="0"/>
              <a:t>In the Elbow Method, we systematically experiment with different numbers of clusters (K) ranging from 1 to 10. </a:t>
            </a:r>
          </a:p>
          <a:p>
            <a:pPr>
              <a:spcAft>
                <a:spcPts val="600"/>
              </a:spcAft>
            </a:pPr>
            <a:r>
              <a:rPr lang="en-US" dirty="0"/>
              <a:t>With each K value, we compute the Within-Cluster Sum of Squares (WCSS).</a:t>
            </a:r>
          </a:p>
          <a:p>
            <a:pPr>
              <a:spcAft>
                <a:spcPts val="600"/>
              </a:spcAft>
            </a:pPr>
            <a:r>
              <a:rPr lang="en-US" dirty="0"/>
              <a:t>When we plot WCSS against K, the resulting graph resembles an elbow. </a:t>
            </a:r>
          </a:p>
          <a:p>
            <a:pPr>
              <a:spcAft>
                <a:spcPts val="600"/>
              </a:spcAft>
            </a:pPr>
            <a:r>
              <a:rPr lang="en-US" dirty="0"/>
              <a:t>As we increase the number of clusters, the WCSS value begins to decrease. </a:t>
            </a:r>
            <a:endParaRPr lang="en-IN" dirty="0"/>
          </a:p>
        </p:txBody>
      </p:sp>
      <p:pic>
        <p:nvPicPr>
          <p:cNvPr id="4" name="Picture 3">
            <a:extLst>
              <a:ext uri="{FF2B5EF4-FFF2-40B4-BE49-F238E27FC236}">
                <a16:creationId xmlns:a16="http://schemas.microsoft.com/office/drawing/2014/main" id="{30F93793-02C5-4C00-AE79-0F17A4BF806B}"/>
              </a:ext>
            </a:extLst>
          </p:cNvPr>
          <p:cNvPicPr>
            <a:picLocks noChangeAspect="1"/>
          </p:cNvPicPr>
          <p:nvPr/>
        </p:nvPicPr>
        <p:blipFill>
          <a:blip r:embed="rId2"/>
          <a:stretch>
            <a:fillRect/>
          </a:stretch>
        </p:blipFill>
        <p:spPr>
          <a:xfrm>
            <a:off x="5375317" y="1714951"/>
            <a:ext cx="3235104" cy="2626409"/>
          </a:xfrm>
          <a:prstGeom prst="rect">
            <a:avLst/>
          </a:prstGeom>
        </p:spPr>
      </p:pic>
    </p:spTree>
    <p:extLst>
      <p:ext uri="{BB962C8B-B14F-4D97-AF65-F5344CB8AC3E}">
        <p14:creationId xmlns:p14="http://schemas.microsoft.com/office/powerpoint/2010/main" val="2936671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CDF2-0226-4890-98D3-161430DC627A}"/>
              </a:ext>
            </a:extLst>
          </p:cNvPr>
          <p:cNvSpPr>
            <a:spLocks noGrp="1"/>
          </p:cNvSpPr>
          <p:nvPr>
            <p:ph type="title"/>
          </p:nvPr>
        </p:nvSpPr>
        <p:spPr/>
        <p:txBody>
          <a:bodyPr/>
          <a:lstStyle/>
          <a:p>
            <a:r>
              <a:rPr lang="en-US" dirty="0"/>
              <a:t>NLP in Information Retrieval</a:t>
            </a:r>
            <a:endParaRPr lang="en-IN" dirty="0"/>
          </a:p>
        </p:txBody>
      </p:sp>
      <p:sp>
        <p:nvSpPr>
          <p:cNvPr id="3" name="Text Placeholder 2">
            <a:extLst>
              <a:ext uri="{FF2B5EF4-FFF2-40B4-BE49-F238E27FC236}">
                <a16:creationId xmlns:a16="http://schemas.microsoft.com/office/drawing/2014/main" id="{5DAB9B8C-7643-4A99-A31A-317219B5BA07}"/>
              </a:ext>
            </a:extLst>
          </p:cNvPr>
          <p:cNvSpPr>
            <a:spLocks noGrp="1"/>
          </p:cNvSpPr>
          <p:nvPr>
            <p:ph type="body" sz="quarter" idx="10"/>
          </p:nvPr>
        </p:nvSpPr>
        <p:spPr/>
        <p:txBody>
          <a:bodyPr/>
          <a:lstStyle/>
          <a:p>
            <a:pPr>
              <a:spcAft>
                <a:spcPts val="600"/>
              </a:spcAft>
            </a:pPr>
            <a:r>
              <a:rPr lang="en-US" dirty="0"/>
              <a:t>Information Retrieval (IR) is the process of finding relevant information from a large collection of unstructured data (usually text), in response to a user query.</a:t>
            </a:r>
          </a:p>
          <a:p>
            <a:pPr>
              <a:spcAft>
                <a:spcPts val="600"/>
              </a:spcAft>
            </a:pPr>
            <a:r>
              <a:rPr lang="en-US" dirty="0"/>
              <a:t>Natural Language Processing (NLP) enhances Information Retrieval (IR) by enabling machines to understand, process, and retrieve relevant information from text-based data.</a:t>
            </a:r>
          </a:p>
          <a:p>
            <a:pPr>
              <a:spcAft>
                <a:spcPts val="600"/>
              </a:spcAft>
            </a:pPr>
            <a:endParaRPr lang="en-US" dirty="0"/>
          </a:p>
          <a:p>
            <a:pPr>
              <a:spcAft>
                <a:spcPts val="600"/>
              </a:spcAft>
            </a:pPr>
            <a:r>
              <a:rPr lang="en-US" b="1" dirty="0"/>
              <a:t>Applications:</a:t>
            </a:r>
            <a:endParaRPr lang="en-US" dirty="0"/>
          </a:p>
          <a:p>
            <a:pPr>
              <a:spcAft>
                <a:spcPts val="600"/>
              </a:spcAft>
              <a:buFont typeface="Arial" panose="020B0604020202020204" pitchFamily="34" charset="0"/>
              <a:buChar char="•"/>
            </a:pPr>
            <a:r>
              <a:rPr lang="en-US" dirty="0"/>
              <a:t>Web Search Engines (Google, Bing)</a:t>
            </a:r>
          </a:p>
          <a:p>
            <a:pPr>
              <a:spcAft>
                <a:spcPts val="600"/>
              </a:spcAft>
              <a:buFont typeface="Arial" panose="020B0604020202020204" pitchFamily="34" charset="0"/>
              <a:buChar char="•"/>
            </a:pPr>
            <a:r>
              <a:rPr lang="en-US" dirty="0"/>
              <a:t>Chatbots &amp; Conversational Search</a:t>
            </a:r>
          </a:p>
          <a:p>
            <a:pPr>
              <a:spcAft>
                <a:spcPts val="600"/>
              </a:spcAft>
              <a:buFont typeface="Arial" panose="020B0604020202020204" pitchFamily="34" charset="0"/>
              <a:buChar char="•"/>
            </a:pPr>
            <a:r>
              <a:rPr lang="en-US" dirty="0"/>
              <a:t>Legal &amp; Medical Document Retrieval</a:t>
            </a:r>
          </a:p>
          <a:p>
            <a:pPr>
              <a:spcAft>
                <a:spcPts val="600"/>
              </a:spcAft>
              <a:buFont typeface="Arial" panose="020B0604020202020204" pitchFamily="34" charset="0"/>
              <a:buChar char="•"/>
            </a:pPr>
            <a:r>
              <a:rPr lang="en-US" dirty="0"/>
              <a:t>Question Answering Systems</a:t>
            </a:r>
          </a:p>
          <a:p>
            <a:endParaRPr lang="en-IN" dirty="0"/>
          </a:p>
        </p:txBody>
      </p:sp>
    </p:spTree>
    <p:extLst>
      <p:ext uri="{BB962C8B-B14F-4D97-AF65-F5344CB8AC3E}">
        <p14:creationId xmlns:p14="http://schemas.microsoft.com/office/powerpoint/2010/main" val="16975212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14E1-9D42-4AA2-AAB2-894AE3754639}"/>
              </a:ext>
            </a:extLst>
          </p:cNvPr>
          <p:cNvSpPr>
            <a:spLocks noGrp="1"/>
          </p:cNvSpPr>
          <p:nvPr>
            <p:ph type="title"/>
          </p:nvPr>
        </p:nvSpPr>
        <p:spPr/>
        <p:txBody>
          <a:bodyPr/>
          <a:lstStyle/>
          <a:p>
            <a:r>
              <a:rPr lang="en-US" dirty="0"/>
              <a:t>NLP in Information Retrieval</a:t>
            </a:r>
            <a:endParaRPr lang="en-IN" dirty="0"/>
          </a:p>
        </p:txBody>
      </p:sp>
      <p:sp>
        <p:nvSpPr>
          <p:cNvPr id="3" name="Text Placeholder 2">
            <a:extLst>
              <a:ext uri="{FF2B5EF4-FFF2-40B4-BE49-F238E27FC236}">
                <a16:creationId xmlns:a16="http://schemas.microsoft.com/office/drawing/2014/main" id="{517FCEDB-509A-4730-9FBA-24BC19444C33}"/>
              </a:ext>
            </a:extLst>
          </p:cNvPr>
          <p:cNvSpPr>
            <a:spLocks noGrp="1"/>
          </p:cNvSpPr>
          <p:nvPr>
            <p:ph type="body" sz="quarter" idx="10"/>
          </p:nvPr>
        </p:nvSpPr>
        <p:spPr/>
        <p:txBody>
          <a:bodyPr/>
          <a:lstStyle/>
          <a:p>
            <a:endParaRPr lang="en-US" b="1" dirty="0"/>
          </a:p>
          <a:p>
            <a:r>
              <a:rPr lang="en-US" b="1" dirty="0"/>
              <a:t>Corpus </a:t>
            </a:r>
          </a:p>
          <a:p>
            <a:pPr marL="809625" indent="-342900">
              <a:buFont typeface="+mj-lt"/>
              <a:buAutoNum type="arabicPeriod"/>
            </a:pPr>
            <a:r>
              <a:rPr lang="en-US" b="1" dirty="0"/>
              <a:t>Document 1:</a:t>
            </a:r>
            <a:r>
              <a:rPr lang="en-US" dirty="0"/>
              <a:t> The apple is red.</a:t>
            </a:r>
          </a:p>
          <a:p>
            <a:pPr marL="809625" indent="-342900">
              <a:buFont typeface="+mj-lt"/>
              <a:buAutoNum type="arabicPeriod"/>
            </a:pPr>
            <a:r>
              <a:rPr lang="en-US" b="1" dirty="0"/>
              <a:t>Document 2:</a:t>
            </a:r>
            <a:r>
              <a:rPr lang="en-US" dirty="0"/>
              <a:t> Bananas are yellow and sweet.</a:t>
            </a:r>
          </a:p>
          <a:p>
            <a:pPr marL="809625" indent="-342900">
              <a:buFont typeface="+mj-lt"/>
              <a:buAutoNum type="arabicPeriod"/>
            </a:pPr>
            <a:r>
              <a:rPr lang="en-US" b="1" dirty="0"/>
              <a:t>Document 3:</a:t>
            </a:r>
            <a:r>
              <a:rPr lang="en-US" dirty="0"/>
              <a:t> Grapes can be red or green.</a:t>
            </a:r>
          </a:p>
          <a:p>
            <a:endParaRPr lang="en-IN" dirty="0"/>
          </a:p>
          <a:p>
            <a:endParaRPr lang="en-IN" dirty="0"/>
          </a:p>
          <a:p>
            <a:r>
              <a:rPr lang="en-IN" b="1" dirty="0"/>
              <a:t>Query:</a:t>
            </a:r>
          </a:p>
          <a:p>
            <a:pPr marL="809625" indent="0">
              <a:buNone/>
            </a:pPr>
            <a:r>
              <a:rPr lang="en-IN" i="1" dirty="0"/>
              <a:t>"red sweet fruit"</a:t>
            </a:r>
            <a:endParaRPr lang="en-IN" dirty="0"/>
          </a:p>
          <a:p>
            <a:endParaRPr lang="en-IN" dirty="0"/>
          </a:p>
        </p:txBody>
      </p:sp>
    </p:spTree>
    <p:extLst>
      <p:ext uri="{BB962C8B-B14F-4D97-AF65-F5344CB8AC3E}">
        <p14:creationId xmlns:p14="http://schemas.microsoft.com/office/powerpoint/2010/main" val="2673407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F164-C7F7-432E-AC3C-DB3877F12052}"/>
              </a:ext>
            </a:extLst>
          </p:cNvPr>
          <p:cNvSpPr>
            <a:spLocks noGrp="1"/>
          </p:cNvSpPr>
          <p:nvPr>
            <p:ph type="title"/>
          </p:nvPr>
        </p:nvSpPr>
        <p:spPr/>
        <p:txBody>
          <a:bodyPr/>
          <a:lstStyle/>
          <a:p>
            <a:r>
              <a:rPr lang="en-US" dirty="0"/>
              <a:t>NLP in Information Retrieval</a:t>
            </a:r>
            <a:endParaRPr lang="en-IN" dirty="0"/>
          </a:p>
        </p:txBody>
      </p:sp>
      <p:sp>
        <p:nvSpPr>
          <p:cNvPr id="3" name="Text Placeholder 2">
            <a:extLst>
              <a:ext uri="{FF2B5EF4-FFF2-40B4-BE49-F238E27FC236}">
                <a16:creationId xmlns:a16="http://schemas.microsoft.com/office/drawing/2014/main" id="{25C1D0D0-E646-4A29-8D6A-A221D4F394F0}"/>
              </a:ext>
            </a:extLst>
          </p:cNvPr>
          <p:cNvSpPr>
            <a:spLocks noGrp="1"/>
          </p:cNvSpPr>
          <p:nvPr>
            <p:ph type="body" sz="quarter" idx="10"/>
          </p:nvPr>
        </p:nvSpPr>
        <p:spPr/>
        <p:txBody>
          <a:bodyPr/>
          <a:lstStyle/>
          <a:p>
            <a:pPr>
              <a:spcAft>
                <a:spcPts val="600"/>
              </a:spcAft>
            </a:pPr>
            <a:r>
              <a:rPr lang="en-US" dirty="0"/>
              <a:t>Use already known TF-IDF</a:t>
            </a:r>
          </a:p>
          <a:p>
            <a:pPr>
              <a:spcAft>
                <a:spcPts val="600"/>
              </a:spcAft>
            </a:pPr>
            <a:endParaRPr lang="en-US" dirty="0"/>
          </a:p>
          <a:p>
            <a:pPr>
              <a:spcAft>
                <a:spcPts val="600"/>
              </a:spcAft>
            </a:pPr>
            <a:r>
              <a:rPr lang="en-US" b="1" dirty="0"/>
              <a:t>Step 1: Tokenization (Unique Terms in Corpus)</a:t>
            </a:r>
          </a:p>
          <a:p>
            <a:pPr lvl="1">
              <a:spcAft>
                <a:spcPts val="600"/>
              </a:spcAft>
            </a:pPr>
            <a:r>
              <a:rPr lang="en-US" dirty="0"/>
              <a:t>Terms: ["apple", "red", "bananas", "yellow", "sweet", "grapes", "green"]</a:t>
            </a:r>
          </a:p>
          <a:p>
            <a:endParaRPr lang="en-IN" dirty="0"/>
          </a:p>
        </p:txBody>
      </p:sp>
    </p:spTree>
    <p:extLst>
      <p:ext uri="{BB962C8B-B14F-4D97-AF65-F5344CB8AC3E}">
        <p14:creationId xmlns:p14="http://schemas.microsoft.com/office/powerpoint/2010/main" val="686101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CFE-5F19-4B4F-889D-BFC9B173711A}"/>
              </a:ext>
            </a:extLst>
          </p:cNvPr>
          <p:cNvSpPr>
            <a:spLocks noGrp="1"/>
          </p:cNvSpPr>
          <p:nvPr>
            <p:ph type="title"/>
          </p:nvPr>
        </p:nvSpPr>
        <p:spPr/>
        <p:txBody>
          <a:bodyPr/>
          <a:lstStyle/>
          <a:p>
            <a:r>
              <a:rPr lang="en-US" dirty="0"/>
              <a:t>NLP in Information Retrieval</a:t>
            </a:r>
            <a:endParaRPr lang="en-IN" dirty="0"/>
          </a:p>
        </p:txBody>
      </p:sp>
      <p:sp>
        <p:nvSpPr>
          <p:cNvPr id="5" name="Rectangle 1">
            <a:extLst>
              <a:ext uri="{FF2B5EF4-FFF2-40B4-BE49-F238E27FC236}">
                <a16:creationId xmlns:a16="http://schemas.microsoft.com/office/drawing/2014/main" id="{8EC7B46C-6188-45CB-9369-9BD1289D604E}"/>
              </a:ext>
            </a:extLst>
          </p:cNvPr>
          <p:cNvSpPr>
            <a:spLocks noGrp="1" noChangeArrowheads="1"/>
          </p:cNvSpPr>
          <p:nvPr>
            <p:ph type="body" sz="quarter" idx="10"/>
          </p:nvPr>
        </p:nvSpPr>
        <p:spPr bwMode="auto">
          <a:xfrm>
            <a:off x="713225" y="1532923"/>
            <a:ext cx="384432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latinLnBrk="0" hangingPunct="0">
              <a:tabLst/>
            </a:pPr>
            <a:r>
              <a:rPr lang="en-US" b="1" dirty="0"/>
              <a:t>Step 2: Term Frequency (TF) Table</a:t>
            </a:r>
            <a:endParaRPr lang="en-US" altLang="en-US" b="1" dirty="0"/>
          </a:p>
        </p:txBody>
      </p:sp>
      <p:graphicFrame>
        <p:nvGraphicFramePr>
          <p:cNvPr id="6" name="Table 5">
            <a:extLst>
              <a:ext uri="{FF2B5EF4-FFF2-40B4-BE49-F238E27FC236}">
                <a16:creationId xmlns:a16="http://schemas.microsoft.com/office/drawing/2014/main" id="{3123CD05-2891-44E9-A0C1-3953844DFEDF}"/>
              </a:ext>
            </a:extLst>
          </p:cNvPr>
          <p:cNvGraphicFramePr>
            <a:graphicFrameLocks noGrp="1"/>
          </p:cNvGraphicFramePr>
          <p:nvPr>
            <p:extLst>
              <p:ext uri="{D42A27DB-BD31-4B8C-83A1-F6EECF244321}">
                <p14:modId xmlns:p14="http://schemas.microsoft.com/office/powerpoint/2010/main" val="870800669"/>
              </p:ext>
            </p:extLst>
          </p:nvPr>
        </p:nvGraphicFramePr>
        <p:xfrm>
          <a:off x="930837" y="1986134"/>
          <a:ext cx="7718425" cy="2438400"/>
        </p:xfrm>
        <a:graphic>
          <a:graphicData uri="http://schemas.openxmlformats.org/drawingml/2006/table">
            <a:tbl>
              <a:tblPr/>
              <a:tblGrid>
                <a:gridCol w="1543685">
                  <a:extLst>
                    <a:ext uri="{9D8B030D-6E8A-4147-A177-3AD203B41FA5}">
                      <a16:colId xmlns:a16="http://schemas.microsoft.com/office/drawing/2014/main" val="1385560985"/>
                    </a:ext>
                  </a:extLst>
                </a:gridCol>
                <a:gridCol w="1543685">
                  <a:extLst>
                    <a:ext uri="{9D8B030D-6E8A-4147-A177-3AD203B41FA5}">
                      <a16:colId xmlns:a16="http://schemas.microsoft.com/office/drawing/2014/main" val="846372840"/>
                    </a:ext>
                  </a:extLst>
                </a:gridCol>
                <a:gridCol w="1543685">
                  <a:extLst>
                    <a:ext uri="{9D8B030D-6E8A-4147-A177-3AD203B41FA5}">
                      <a16:colId xmlns:a16="http://schemas.microsoft.com/office/drawing/2014/main" val="2359072518"/>
                    </a:ext>
                  </a:extLst>
                </a:gridCol>
                <a:gridCol w="1543685">
                  <a:extLst>
                    <a:ext uri="{9D8B030D-6E8A-4147-A177-3AD203B41FA5}">
                      <a16:colId xmlns:a16="http://schemas.microsoft.com/office/drawing/2014/main" val="3892525893"/>
                    </a:ext>
                  </a:extLst>
                </a:gridCol>
                <a:gridCol w="1543685">
                  <a:extLst>
                    <a:ext uri="{9D8B030D-6E8A-4147-A177-3AD203B41FA5}">
                      <a16:colId xmlns:a16="http://schemas.microsoft.com/office/drawing/2014/main" val="1163897639"/>
                    </a:ext>
                  </a:extLst>
                </a:gridCol>
              </a:tblGrid>
              <a:tr h="0">
                <a:tc>
                  <a:txBody>
                    <a:bodyPr/>
                    <a:lstStyle/>
                    <a:p>
                      <a:r>
                        <a:rPr lang="en-IN" dirty="0"/>
                        <a:t>Term</a:t>
                      </a:r>
                    </a:p>
                  </a:txBody>
                  <a:tcPr anchor="ctr">
                    <a:lnL>
                      <a:noFill/>
                    </a:lnL>
                    <a:lnR>
                      <a:noFill/>
                    </a:lnR>
                    <a:lnT>
                      <a:noFill/>
                    </a:lnT>
                    <a:lnB>
                      <a:noFill/>
                    </a:lnB>
                  </a:tcPr>
                </a:tc>
                <a:tc>
                  <a:txBody>
                    <a:bodyPr/>
                    <a:lstStyle/>
                    <a:p>
                      <a:r>
                        <a:rPr lang="en-IN"/>
                        <a:t>Document 1</a:t>
                      </a:r>
                    </a:p>
                  </a:txBody>
                  <a:tcPr anchor="ctr">
                    <a:lnL>
                      <a:noFill/>
                    </a:lnL>
                    <a:lnR>
                      <a:noFill/>
                    </a:lnR>
                    <a:lnT>
                      <a:noFill/>
                    </a:lnT>
                    <a:lnB>
                      <a:noFill/>
                    </a:lnB>
                  </a:tcPr>
                </a:tc>
                <a:tc>
                  <a:txBody>
                    <a:bodyPr/>
                    <a:lstStyle/>
                    <a:p>
                      <a:r>
                        <a:rPr lang="en-IN"/>
                        <a:t>Document 2</a:t>
                      </a:r>
                    </a:p>
                  </a:txBody>
                  <a:tcPr anchor="ctr">
                    <a:lnL>
                      <a:noFill/>
                    </a:lnL>
                    <a:lnR>
                      <a:noFill/>
                    </a:lnR>
                    <a:lnT>
                      <a:noFill/>
                    </a:lnT>
                    <a:lnB>
                      <a:noFill/>
                    </a:lnB>
                  </a:tcPr>
                </a:tc>
                <a:tc>
                  <a:txBody>
                    <a:bodyPr/>
                    <a:lstStyle/>
                    <a:p>
                      <a:r>
                        <a:rPr lang="en-IN"/>
                        <a:t>Document 3</a:t>
                      </a:r>
                    </a:p>
                  </a:txBody>
                  <a:tcPr anchor="ctr">
                    <a:lnL>
                      <a:noFill/>
                    </a:lnL>
                    <a:lnR>
                      <a:noFill/>
                    </a:lnR>
                    <a:lnT>
                      <a:noFill/>
                    </a:lnT>
                    <a:lnB>
                      <a:noFill/>
                    </a:lnB>
                  </a:tcPr>
                </a:tc>
                <a:tc>
                  <a:txBody>
                    <a:bodyPr/>
                    <a:lstStyle/>
                    <a:p>
                      <a:r>
                        <a:rPr lang="en-IN"/>
                        <a:t>Query</a:t>
                      </a:r>
                    </a:p>
                  </a:txBody>
                  <a:tcPr anchor="ctr">
                    <a:lnL>
                      <a:noFill/>
                    </a:lnL>
                    <a:lnR>
                      <a:noFill/>
                    </a:lnR>
                    <a:lnT>
                      <a:noFill/>
                    </a:lnT>
                    <a:lnB>
                      <a:noFill/>
                    </a:lnB>
                  </a:tcPr>
                </a:tc>
                <a:extLst>
                  <a:ext uri="{0D108BD9-81ED-4DB2-BD59-A6C34878D82A}">
                    <a16:rowId xmlns:a16="http://schemas.microsoft.com/office/drawing/2014/main" val="1653224587"/>
                  </a:ext>
                </a:extLst>
              </a:tr>
              <a:tr h="0">
                <a:tc>
                  <a:txBody>
                    <a:bodyPr/>
                    <a:lstStyle/>
                    <a:p>
                      <a:r>
                        <a:rPr lang="en-IN"/>
                        <a:t>apple</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3608732464"/>
                  </a:ext>
                </a:extLst>
              </a:tr>
              <a:tr h="0">
                <a:tc>
                  <a:txBody>
                    <a:bodyPr/>
                    <a:lstStyle/>
                    <a:p>
                      <a:r>
                        <a:rPr lang="en-IN"/>
                        <a:t>red</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extLst>
                  <a:ext uri="{0D108BD9-81ED-4DB2-BD59-A6C34878D82A}">
                    <a16:rowId xmlns:a16="http://schemas.microsoft.com/office/drawing/2014/main" val="123759558"/>
                  </a:ext>
                </a:extLst>
              </a:tr>
              <a:tr h="0">
                <a:tc>
                  <a:txBody>
                    <a:bodyPr/>
                    <a:lstStyle/>
                    <a:p>
                      <a:r>
                        <a:rPr lang="en-IN"/>
                        <a:t>bananas</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3584529898"/>
                  </a:ext>
                </a:extLst>
              </a:tr>
              <a:tr h="0">
                <a:tc>
                  <a:txBody>
                    <a:bodyPr/>
                    <a:lstStyle/>
                    <a:p>
                      <a:r>
                        <a:rPr lang="en-IN"/>
                        <a:t>yellow</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3572321072"/>
                  </a:ext>
                </a:extLst>
              </a:tr>
              <a:tr h="0">
                <a:tc>
                  <a:txBody>
                    <a:bodyPr/>
                    <a:lstStyle/>
                    <a:p>
                      <a:r>
                        <a:rPr lang="en-IN"/>
                        <a:t>sweet</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extLst>
                  <a:ext uri="{0D108BD9-81ED-4DB2-BD59-A6C34878D82A}">
                    <a16:rowId xmlns:a16="http://schemas.microsoft.com/office/drawing/2014/main" val="1227545993"/>
                  </a:ext>
                </a:extLst>
              </a:tr>
              <a:tr h="0">
                <a:tc>
                  <a:txBody>
                    <a:bodyPr/>
                    <a:lstStyle/>
                    <a:p>
                      <a:r>
                        <a:rPr lang="en-IN"/>
                        <a:t>grapes</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2208076848"/>
                  </a:ext>
                </a:extLst>
              </a:tr>
              <a:tr h="0">
                <a:tc>
                  <a:txBody>
                    <a:bodyPr/>
                    <a:lstStyle/>
                    <a:p>
                      <a:r>
                        <a:rPr lang="en-IN"/>
                        <a:t>green</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dirty="0"/>
                        <a:t>0</a:t>
                      </a:r>
                    </a:p>
                  </a:txBody>
                  <a:tcPr anchor="ctr">
                    <a:lnL>
                      <a:noFill/>
                    </a:lnL>
                    <a:lnR>
                      <a:noFill/>
                    </a:lnR>
                    <a:lnT>
                      <a:noFill/>
                    </a:lnT>
                    <a:lnB>
                      <a:noFill/>
                    </a:lnB>
                  </a:tcPr>
                </a:tc>
                <a:extLst>
                  <a:ext uri="{0D108BD9-81ED-4DB2-BD59-A6C34878D82A}">
                    <a16:rowId xmlns:a16="http://schemas.microsoft.com/office/drawing/2014/main" val="4113884658"/>
                  </a:ext>
                </a:extLst>
              </a:tr>
            </a:tbl>
          </a:graphicData>
        </a:graphic>
      </p:graphicFrame>
    </p:spTree>
    <p:extLst>
      <p:ext uri="{BB962C8B-B14F-4D97-AF65-F5344CB8AC3E}">
        <p14:creationId xmlns:p14="http://schemas.microsoft.com/office/powerpoint/2010/main" val="35285528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8791-A06A-4C22-B9F1-06943186A7EF}"/>
              </a:ext>
            </a:extLst>
          </p:cNvPr>
          <p:cNvSpPr>
            <a:spLocks noGrp="1"/>
          </p:cNvSpPr>
          <p:nvPr>
            <p:ph type="title"/>
          </p:nvPr>
        </p:nvSpPr>
        <p:spPr/>
        <p:txBody>
          <a:bodyPr/>
          <a:lstStyle/>
          <a:p>
            <a:r>
              <a:rPr lang="en-US" dirty="0"/>
              <a:t>NLP in Information Retrieval</a:t>
            </a:r>
            <a:endParaRPr lang="en-IN" dirty="0"/>
          </a:p>
        </p:txBody>
      </p:sp>
      <p:graphicFrame>
        <p:nvGraphicFramePr>
          <p:cNvPr id="4" name="Table 3">
            <a:extLst>
              <a:ext uri="{FF2B5EF4-FFF2-40B4-BE49-F238E27FC236}">
                <a16:creationId xmlns:a16="http://schemas.microsoft.com/office/drawing/2014/main" id="{392A0D5C-92C5-4AC0-AE44-18DA55551E54}"/>
              </a:ext>
            </a:extLst>
          </p:cNvPr>
          <p:cNvGraphicFramePr>
            <a:graphicFrameLocks noGrp="1"/>
          </p:cNvGraphicFramePr>
          <p:nvPr>
            <p:extLst>
              <p:ext uri="{D42A27DB-BD31-4B8C-83A1-F6EECF244321}">
                <p14:modId xmlns:p14="http://schemas.microsoft.com/office/powerpoint/2010/main" val="1780027001"/>
              </p:ext>
            </p:extLst>
          </p:nvPr>
        </p:nvGraphicFramePr>
        <p:xfrm>
          <a:off x="2054072" y="2077380"/>
          <a:ext cx="5035801" cy="2743200"/>
        </p:xfrm>
        <a:graphic>
          <a:graphicData uri="http://schemas.openxmlformats.org/drawingml/2006/table">
            <a:tbl>
              <a:tblPr/>
              <a:tblGrid>
                <a:gridCol w="1678600">
                  <a:extLst>
                    <a:ext uri="{9D8B030D-6E8A-4147-A177-3AD203B41FA5}">
                      <a16:colId xmlns:a16="http://schemas.microsoft.com/office/drawing/2014/main" val="51232138"/>
                    </a:ext>
                  </a:extLst>
                </a:gridCol>
                <a:gridCol w="1315458">
                  <a:extLst>
                    <a:ext uri="{9D8B030D-6E8A-4147-A177-3AD203B41FA5}">
                      <a16:colId xmlns:a16="http://schemas.microsoft.com/office/drawing/2014/main" val="4179224185"/>
                    </a:ext>
                  </a:extLst>
                </a:gridCol>
                <a:gridCol w="2041743">
                  <a:extLst>
                    <a:ext uri="{9D8B030D-6E8A-4147-A177-3AD203B41FA5}">
                      <a16:colId xmlns:a16="http://schemas.microsoft.com/office/drawing/2014/main" val="3446560786"/>
                    </a:ext>
                  </a:extLst>
                </a:gridCol>
              </a:tblGrid>
              <a:tr h="0">
                <a:tc>
                  <a:txBody>
                    <a:bodyPr/>
                    <a:lstStyle/>
                    <a:p>
                      <a:r>
                        <a:rPr lang="en-IN" b="1" dirty="0"/>
                        <a:t>Term</a:t>
                      </a:r>
                    </a:p>
                  </a:txBody>
                  <a:tcPr anchor="ctr">
                    <a:lnL>
                      <a:noFill/>
                    </a:lnL>
                    <a:lnR>
                      <a:noFill/>
                    </a:lnR>
                    <a:lnT>
                      <a:noFill/>
                    </a:lnT>
                    <a:lnB>
                      <a:noFill/>
                    </a:lnB>
                  </a:tcPr>
                </a:tc>
                <a:tc>
                  <a:txBody>
                    <a:bodyPr/>
                    <a:lstStyle/>
                    <a:p>
                      <a:r>
                        <a:rPr lang="en-IN" b="1"/>
                        <a:t>DF</a:t>
                      </a:r>
                    </a:p>
                  </a:txBody>
                  <a:tcPr anchor="ctr">
                    <a:lnL>
                      <a:noFill/>
                    </a:lnL>
                    <a:lnR>
                      <a:noFill/>
                    </a:lnR>
                    <a:lnT>
                      <a:noFill/>
                    </a:lnT>
                    <a:lnB>
                      <a:noFill/>
                    </a:lnB>
                  </a:tcPr>
                </a:tc>
                <a:tc>
                  <a:txBody>
                    <a:bodyPr/>
                    <a:lstStyle/>
                    <a:p>
                      <a:r>
                        <a:rPr lang="da-DK" b="1" dirty="0"/>
                        <a:t>IDF (log⁡(N/DF)</a:t>
                      </a:r>
                    </a:p>
                  </a:txBody>
                  <a:tcPr anchor="ctr">
                    <a:lnL>
                      <a:noFill/>
                    </a:lnL>
                    <a:lnR>
                      <a:noFill/>
                    </a:lnR>
                    <a:lnT>
                      <a:noFill/>
                    </a:lnT>
                    <a:lnB>
                      <a:noFill/>
                    </a:lnB>
                  </a:tcPr>
                </a:tc>
                <a:extLst>
                  <a:ext uri="{0D108BD9-81ED-4DB2-BD59-A6C34878D82A}">
                    <a16:rowId xmlns:a16="http://schemas.microsoft.com/office/drawing/2014/main" val="1044066132"/>
                  </a:ext>
                </a:extLst>
              </a:tr>
              <a:tr h="0">
                <a:tc>
                  <a:txBody>
                    <a:bodyPr/>
                    <a:lstStyle/>
                    <a:p>
                      <a:r>
                        <a:rPr lang="en-IN"/>
                        <a:t>apple</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extLst>
                  <a:ext uri="{0D108BD9-81ED-4DB2-BD59-A6C34878D82A}">
                    <a16:rowId xmlns:a16="http://schemas.microsoft.com/office/drawing/2014/main" val="2406088487"/>
                  </a:ext>
                </a:extLst>
              </a:tr>
              <a:tr h="0">
                <a:tc>
                  <a:txBody>
                    <a:bodyPr/>
                    <a:lstStyle/>
                    <a:p>
                      <a:r>
                        <a:rPr lang="en-IN"/>
                        <a:t>red</a:t>
                      </a:r>
                    </a:p>
                  </a:txBody>
                  <a:tcPr anchor="ctr">
                    <a:lnL>
                      <a:noFill/>
                    </a:lnL>
                    <a:lnR>
                      <a:noFill/>
                    </a:lnR>
                    <a:lnT>
                      <a:noFill/>
                    </a:lnT>
                    <a:lnB>
                      <a:noFill/>
                    </a:lnB>
                  </a:tcPr>
                </a:tc>
                <a:tc>
                  <a:txBody>
                    <a:bodyPr/>
                    <a:lstStyle/>
                    <a:p>
                      <a:r>
                        <a:rPr lang="en-IN"/>
                        <a:t>2</a:t>
                      </a:r>
                    </a:p>
                  </a:txBody>
                  <a:tcPr anchor="ctr">
                    <a:lnL>
                      <a:noFill/>
                    </a:lnL>
                    <a:lnR>
                      <a:noFill/>
                    </a:lnR>
                    <a:lnT>
                      <a:noFill/>
                    </a:lnT>
                    <a:lnB>
                      <a:noFill/>
                    </a:lnB>
                  </a:tcPr>
                </a:tc>
                <a:tc>
                  <a:txBody>
                    <a:bodyPr/>
                    <a:lstStyle/>
                    <a:p>
                      <a:r>
                        <a:rPr lang="en-IN"/>
                        <a:t>0.176</a:t>
                      </a:r>
                    </a:p>
                  </a:txBody>
                  <a:tcPr anchor="ctr">
                    <a:lnL>
                      <a:noFill/>
                    </a:lnL>
                    <a:lnR>
                      <a:noFill/>
                    </a:lnR>
                    <a:lnT>
                      <a:noFill/>
                    </a:lnT>
                    <a:lnB>
                      <a:noFill/>
                    </a:lnB>
                  </a:tcPr>
                </a:tc>
                <a:extLst>
                  <a:ext uri="{0D108BD9-81ED-4DB2-BD59-A6C34878D82A}">
                    <a16:rowId xmlns:a16="http://schemas.microsoft.com/office/drawing/2014/main" val="2711306299"/>
                  </a:ext>
                </a:extLst>
              </a:tr>
              <a:tr h="0">
                <a:tc>
                  <a:txBody>
                    <a:bodyPr/>
                    <a:lstStyle/>
                    <a:p>
                      <a:r>
                        <a:rPr lang="en-IN"/>
                        <a:t>bananas</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dirty="0"/>
                        <a:t>0.477</a:t>
                      </a:r>
                    </a:p>
                  </a:txBody>
                  <a:tcPr anchor="ctr">
                    <a:lnL>
                      <a:noFill/>
                    </a:lnL>
                    <a:lnR>
                      <a:noFill/>
                    </a:lnR>
                    <a:lnT>
                      <a:noFill/>
                    </a:lnT>
                    <a:lnB>
                      <a:noFill/>
                    </a:lnB>
                  </a:tcPr>
                </a:tc>
                <a:extLst>
                  <a:ext uri="{0D108BD9-81ED-4DB2-BD59-A6C34878D82A}">
                    <a16:rowId xmlns:a16="http://schemas.microsoft.com/office/drawing/2014/main" val="3538141790"/>
                  </a:ext>
                </a:extLst>
              </a:tr>
              <a:tr h="0">
                <a:tc>
                  <a:txBody>
                    <a:bodyPr/>
                    <a:lstStyle/>
                    <a:p>
                      <a:r>
                        <a:rPr lang="en-IN"/>
                        <a:t>yellow</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dirty="0"/>
                        <a:t>0.477</a:t>
                      </a:r>
                    </a:p>
                  </a:txBody>
                  <a:tcPr anchor="ctr">
                    <a:lnL>
                      <a:noFill/>
                    </a:lnL>
                    <a:lnR>
                      <a:noFill/>
                    </a:lnR>
                    <a:lnT>
                      <a:noFill/>
                    </a:lnT>
                    <a:lnB>
                      <a:noFill/>
                    </a:lnB>
                  </a:tcPr>
                </a:tc>
                <a:extLst>
                  <a:ext uri="{0D108BD9-81ED-4DB2-BD59-A6C34878D82A}">
                    <a16:rowId xmlns:a16="http://schemas.microsoft.com/office/drawing/2014/main" val="47835778"/>
                  </a:ext>
                </a:extLst>
              </a:tr>
              <a:tr h="0">
                <a:tc>
                  <a:txBody>
                    <a:bodyPr/>
                    <a:lstStyle/>
                    <a:p>
                      <a:r>
                        <a:rPr lang="en-IN"/>
                        <a:t>sweet</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extLst>
                  <a:ext uri="{0D108BD9-81ED-4DB2-BD59-A6C34878D82A}">
                    <a16:rowId xmlns:a16="http://schemas.microsoft.com/office/drawing/2014/main" val="2721993692"/>
                  </a:ext>
                </a:extLst>
              </a:tr>
              <a:tr h="0">
                <a:tc>
                  <a:txBody>
                    <a:bodyPr/>
                    <a:lstStyle/>
                    <a:p>
                      <a:r>
                        <a:rPr lang="en-IN"/>
                        <a:t>grapes</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extLst>
                  <a:ext uri="{0D108BD9-81ED-4DB2-BD59-A6C34878D82A}">
                    <a16:rowId xmlns:a16="http://schemas.microsoft.com/office/drawing/2014/main" val="2695204009"/>
                  </a:ext>
                </a:extLst>
              </a:tr>
              <a:tr h="0">
                <a:tc>
                  <a:txBody>
                    <a:bodyPr/>
                    <a:lstStyle/>
                    <a:p>
                      <a:r>
                        <a:rPr lang="en-IN"/>
                        <a:t>green</a:t>
                      </a:r>
                    </a:p>
                  </a:txBody>
                  <a:tcPr anchor="ctr">
                    <a:lnL>
                      <a:noFill/>
                    </a:lnL>
                    <a:lnR>
                      <a:noFill/>
                    </a:lnR>
                    <a:lnT>
                      <a:noFill/>
                    </a:lnT>
                    <a:lnB>
                      <a:noFill/>
                    </a:lnB>
                  </a:tcPr>
                </a:tc>
                <a:tc>
                  <a:txBody>
                    <a:bodyPr/>
                    <a:lstStyle/>
                    <a:p>
                      <a:r>
                        <a:rPr lang="en-IN"/>
                        <a:t>1</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extLst>
                  <a:ext uri="{0D108BD9-81ED-4DB2-BD59-A6C34878D82A}">
                    <a16:rowId xmlns:a16="http://schemas.microsoft.com/office/drawing/2014/main" val="3775287500"/>
                  </a:ext>
                </a:extLst>
              </a:tr>
              <a:tr h="0">
                <a:tc>
                  <a:txBody>
                    <a:bodyPr/>
                    <a:lstStyle/>
                    <a:p>
                      <a:endParaRPr lang="en-IN" dirty="0"/>
                    </a:p>
                  </a:txBody>
                  <a:tcPr anchor="ctr">
                    <a:lnL>
                      <a:noFill/>
                    </a:lnL>
                    <a:lnR>
                      <a:noFill/>
                    </a:lnR>
                    <a:lnT>
                      <a:noFill/>
                    </a:lnT>
                    <a:lnB>
                      <a:noFill/>
                    </a:lnB>
                  </a:tcPr>
                </a:tc>
                <a:tc>
                  <a:txBody>
                    <a:bodyPr/>
                    <a:lstStyle/>
                    <a:p>
                      <a:endParaRPr lang="en-IN"/>
                    </a:p>
                  </a:txBody>
                  <a:tcPr anchor="ctr">
                    <a:lnL>
                      <a:noFill/>
                    </a:lnL>
                    <a:lnR>
                      <a:noFill/>
                    </a:lnR>
                    <a:lnT>
                      <a:noFill/>
                    </a:lnT>
                    <a:lnB>
                      <a:noFill/>
                    </a:lnB>
                  </a:tcPr>
                </a:tc>
                <a:tc>
                  <a:txBody>
                    <a:bodyPr/>
                    <a:lstStyle/>
                    <a:p>
                      <a:endParaRPr lang="en-IN" dirty="0"/>
                    </a:p>
                  </a:txBody>
                  <a:tcPr anchor="ctr">
                    <a:lnL>
                      <a:noFill/>
                    </a:lnL>
                    <a:lnR>
                      <a:noFill/>
                    </a:lnR>
                    <a:lnT>
                      <a:noFill/>
                    </a:lnT>
                    <a:lnB>
                      <a:noFill/>
                    </a:lnB>
                  </a:tcPr>
                </a:tc>
                <a:extLst>
                  <a:ext uri="{0D108BD9-81ED-4DB2-BD59-A6C34878D82A}">
                    <a16:rowId xmlns:a16="http://schemas.microsoft.com/office/drawing/2014/main" val="708530919"/>
                  </a:ext>
                </a:extLst>
              </a:tr>
            </a:tbl>
          </a:graphicData>
        </a:graphic>
      </p:graphicFrame>
      <p:pic>
        <p:nvPicPr>
          <p:cNvPr id="8" name="Picture 7">
            <a:extLst>
              <a:ext uri="{FF2B5EF4-FFF2-40B4-BE49-F238E27FC236}">
                <a16:creationId xmlns:a16="http://schemas.microsoft.com/office/drawing/2014/main" id="{D9AC6C59-A881-44BC-B480-308C35E4A7D9}"/>
              </a:ext>
            </a:extLst>
          </p:cNvPr>
          <p:cNvPicPr>
            <a:picLocks noChangeAspect="1"/>
          </p:cNvPicPr>
          <p:nvPr/>
        </p:nvPicPr>
        <p:blipFill>
          <a:blip r:embed="rId2"/>
          <a:stretch>
            <a:fillRect/>
          </a:stretch>
        </p:blipFill>
        <p:spPr>
          <a:xfrm>
            <a:off x="3728893" y="1299474"/>
            <a:ext cx="1686160" cy="590632"/>
          </a:xfrm>
          <a:prstGeom prst="rect">
            <a:avLst/>
          </a:prstGeom>
        </p:spPr>
      </p:pic>
    </p:spTree>
    <p:extLst>
      <p:ext uri="{BB962C8B-B14F-4D97-AF65-F5344CB8AC3E}">
        <p14:creationId xmlns:p14="http://schemas.microsoft.com/office/powerpoint/2010/main" val="49056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B493-D13D-430E-86AA-35A31B7FCA85}"/>
              </a:ext>
            </a:extLst>
          </p:cNvPr>
          <p:cNvSpPr>
            <a:spLocks noGrp="1"/>
          </p:cNvSpPr>
          <p:nvPr>
            <p:ph type="title"/>
          </p:nvPr>
        </p:nvSpPr>
        <p:spPr/>
        <p:txBody>
          <a:bodyPr/>
          <a:lstStyle/>
          <a:p>
            <a:r>
              <a:rPr lang="en-US" dirty="0"/>
              <a:t>NLP History</a:t>
            </a:r>
            <a:endParaRPr lang="en-IN" dirty="0"/>
          </a:p>
        </p:txBody>
      </p:sp>
      <p:sp>
        <p:nvSpPr>
          <p:cNvPr id="3" name="Text Placeholder 2">
            <a:extLst>
              <a:ext uri="{FF2B5EF4-FFF2-40B4-BE49-F238E27FC236}">
                <a16:creationId xmlns:a16="http://schemas.microsoft.com/office/drawing/2014/main" id="{8257F85A-4AEE-4EA9-B19E-100469DE64BE}"/>
              </a:ext>
            </a:extLst>
          </p:cNvPr>
          <p:cNvSpPr>
            <a:spLocks noGrp="1"/>
          </p:cNvSpPr>
          <p:nvPr>
            <p:ph type="body" sz="quarter" idx="10"/>
          </p:nvPr>
        </p:nvSpPr>
        <p:spPr/>
        <p:txBody>
          <a:bodyPr/>
          <a:lstStyle/>
          <a:p>
            <a:pPr>
              <a:spcAft>
                <a:spcPts val="600"/>
              </a:spcAft>
            </a:pPr>
            <a:r>
              <a:rPr lang="en-US" dirty="0"/>
              <a:t>The history of Natural Language Processing (NLP) begins with the desire to create systems that allow humans to communicate with machines using natural language.</a:t>
            </a:r>
          </a:p>
          <a:p>
            <a:pPr>
              <a:spcAft>
                <a:spcPts val="600"/>
              </a:spcAft>
            </a:pPr>
            <a:r>
              <a:rPr lang="en-US" dirty="0"/>
              <a:t>NLP was "born" in the 1950s when early attempts were made to enable computers to process human language.</a:t>
            </a:r>
          </a:p>
          <a:p>
            <a:pPr>
              <a:spcAft>
                <a:spcPts val="600"/>
              </a:spcAft>
            </a:pPr>
            <a:r>
              <a:rPr lang="en-US" dirty="0"/>
              <a:t>Major developments in this era include</a:t>
            </a:r>
          </a:p>
          <a:p>
            <a:pPr lvl="1">
              <a:spcAft>
                <a:spcPts val="600"/>
              </a:spcAft>
            </a:pPr>
            <a:r>
              <a:rPr lang="en-US" dirty="0"/>
              <a:t>Turing Test</a:t>
            </a:r>
          </a:p>
          <a:p>
            <a:pPr lvl="1">
              <a:spcAft>
                <a:spcPts val="600"/>
              </a:spcAft>
            </a:pPr>
            <a:r>
              <a:rPr lang="en-US" dirty="0"/>
              <a:t>Noam Chomsky’s Grammar</a:t>
            </a:r>
            <a:endParaRPr lang="en-IN" dirty="0"/>
          </a:p>
        </p:txBody>
      </p:sp>
    </p:spTree>
    <p:extLst>
      <p:ext uri="{BB962C8B-B14F-4D97-AF65-F5344CB8AC3E}">
        <p14:creationId xmlns:p14="http://schemas.microsoft.com/office/powerpoint/2010/main" val="497300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7541-D578-492B-B484-6C72687E80DF}"/>
              </a:ext>
            </a:extLst>
          </p:cNvPr>
          <p:cNvSpPr>
            <a:spLocks noGrp="1"/>
          </p:cNvSpPr>
          <p:nvPr>
            <p:ph type="title"/>
          </p:nvPr>
        </p:nvSpPr>
        <p:spPr/>
        <p:txBody>
          <a:bodyPr/>
          <a:lstStyle/>
          <a:p>
            <a:r>
              <a:rPr lang="en-US" dirty="0"/>
              <a:t>NLP in Information Retrieval</a:t>
            </a:r>
            <a:endParaRPr lang="en-IN" dirty="0"/>
          </a:p>
        </p:txBody>
      </p:sp>
      <p:sp>
        <p:nvSpPr>
          <p:cNvPr id="5" name="Rectangle 1">
            <a:extLst>
              <a:ext uri="{FF2B5EF4-FFF2-40B4-BE49-F238E27FC236}">
                <a16:creationId xmlns:a16="http://schemas.microsoft.com/office/drawing/2014/main" id="{19DC25EC-05FB-41B7-9E4B-3973F3405971}"/>
              </a:ext>
            </a:extLst>
          </p:cNvPr>
          <p:cNvSpPr>
            <a:spLocks noGrp="1" noChangeArrowheads="1"/>
          </p:cNvSpPr>
          <p:nvPr>
            <p:ph type="body" sz="quarter" idx="10"/>
          </p:nvPr>
        </p:nvSpPr>
        <p:spPr bwMode="auto">
          <a:xfrm>
            <a:off x="832363" y="1222949"/>
            <a:ext cx="30877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dirty="0"/>
              <a:t>Step 2: </a:t>
            </a:r>
            <a:r>
              <a:rPr lang="en-US" altLang="en-US" b="1" dirty="0"/>
              <a:t>Compute TF-IDF Scores</a:t>
            </a:r>
          </a:p>
        </p:txBody>
      </p:sp>
      <p:graphicFrame>
        <p:nvGraphicFramePr>
          <p:cNvPr id="6" name="Table 5">
            <a:extLst>
              <a:ext uri="{FF2B5EF4-FFF2-40B4-BE49-F238E27FC236}">
                <a16:creationId xmlns:a16="http://schemas.microsoft.com/office/drawing/2014/main" id="{50CD0DF6-644D-4E7F-AA31-C30D6052E29E}"/>
              </a:ext>
            </a:extLst>
          </p:cNvPr>
          <p:cNvGraphicFramePr>
            <a:graphicFrameLocks noGrp="1"/>
          </p:cNvGraphicFramePr>
          <p:nvPr/>
        </p:nvGraphicFramePr>
        <p:xfrm>
          <a:off x="712788" y="1641475"/>
          <a:ext cx="7718425" cy="2438400"/>
        </p:xfrm>
        <a:graphic>
          <a:graphicData uri="http://schemas.openxmlformats.org/drawingml/2006/table">
            <a:tbl>
              <a:tblPr/>
              <a:tblGrid>
                <a:gridCol w="1543685">
                  <a:extLst>
                    <a:ext uri="{9D8B030D-6E8A-4147-A177-3AD203B41FA5}">
                      <a16:colId xmlns:a16="http://schemas.microsoft.com/office/drawing/2014/main" val="2982290083"/>
                    </a:ext>
                  </a:extLst>
                </a:gridCol>
                <a:gridCol w="1543685">
                  <a:extLst>
                    <a:ext uri="{9D8B030D-6E8A-4147-A177-3AD203B41FA5}">
                      <a16:colId xmlns:a16="http://schemas.microsoft.com/office/drawing/2014/main" val="1762407878"/>
                    </a:ext>
                  </a:extLst>
                </a:gridCol>
                <a:gridCol w="1543685">
                  <a:extLst>
                    <a:ext uri="{9D8B030D-6E8A-4147-A177-3AD203B41FA5}">
                      <a16:colId xmlns:a16="http://schemas.microsoft.com/office/drawing/2014/main" val="3897416709"/>
                    </a:ext>
                  </a:extLst>
                </a:gridCol>
                <a:gridCol w="1543685">
                  <a:extLst>
                    <a:ext uri="{9D8B030D-6E8A-4147-A177-3AD203B41FA5}">
                      <a16:colId xmlns:a16="http://schemas.microsoft.com/office/drawing/2014/main" val="4265192667"/>
                    </a:ext>
                  </a:extLst>
                </a:gridCol>
                <a:gridCol w="1543685">
                  <a:extLst>
                    <a:ext uri="{9D8B030D-6E8A-4147-A177-3AD203B41FA5}">
                      <a16:colId xmlns:a16="http://schemas.microsoft.com/office/drawing/2014/main" val="4221878336"/>
                    </a:ext>
                  </a:extLst>
                </a:gridCol>
              </a:tblGrid>
              <a:tr h="0">
                <a:tc>
                  <a:txBody>
                    <a:bodyPr/>
                    <a:lstStyle/>
                    <a:p>
                      <a:r>
                        <a:rPr lang="en-IN"/>
                        <a:t>Term</a:t>
                      </a:r>
                    </a:p>
                  </a:txBody>
                  <a:tcPr anchor="ctr">
                    <a:lnL>
                      <a:noFill/>
                    </a:lnL>
                    <a:lnR>
                      <a:noFill/>
                    </a:lnR>
                    <a:lnT>
                      <a:noFill/>
                    </a:lnT>
                    <a:lnB>
                      <a:noFill/>
                    </a:lnB>
                  </a:tcPr>
                </a:tc>
                <a:tc>
                  <a:txBody>
                    <a:bodyPr/>
                    <a:lstStyle/>
                    <a:p>
                      <a:r>
                        <a:rPr lang="en-IN"/>
                        <a:t>Document 1</a:t>
                      </a:r>
                    </a:p>
                  </a:txBody>
                  <a:tcPr anchor="ctr">
                    <a:lnL>
                      <a:noFill/>
                    </a:lnL>
                    <a:lnR>
                      <a:noFill/>
                    </a:lnR>
                    <a:lnT>
                      <a:noFill/>
                    </a:lnT>
                    <a:lnB>
                      <a:noFill/>
                    </a:lnB>
                  </a:tcPr>
                </a:tc>
                <a:tc>
                  <a:txBody>
                    <a:bodyPr/>
                    <a:lstStyle/>
                    <a:p>
                      <a:r>
                        <a:rPr lang="en-IN"/>
                        <a:t>Document 2</a:t>
                      </a:r>
                    </a:p>
                  </a:txBody>
                  <a:tcPr anchor="ctr">
                    <a:lnL>
                      <a:noFill/>
                    </a:lnL>
                    <a:lnR>
                      <a:noFill/>
                    </a:lnR>
                    <a:lnT>
                      <a:noFill/>
                    </a:lnT>
                    <a:lnB>
                      <a:noFill/>
                    </a:lnB>
                  </a:tcPr>
                </a:tc>
                <a:tc>
                  <a:txBody>
                    <a:bodyPr/>
                    <a:lstStyle/>
                    <a:p>
                      <a:r>
                        <a:rPr lang="en-IN"/>
                        <a:t>Document 3</a:t>
                      </a:r>
                    </a:p>
                  </a:txBody>
                  <a:tcPr anchor="ctr">
                    <a:lnL>
                      <a:noFill/>
                    </a:lnL>
                    <a:lnR>
                      <a:noFill/>
                    </a:lnR>
                    <a:lnT>
                      <a:noFill/>
                    </a:lnT>
                    <a:lnB>
                      <a:noFill/>
                    </a:lnB>
                  </a:tcPr>
                </a:tc>
                <a:tc>
                  <a:txBody>
                    <a:bodyPr/>
                    <a:lstStyle/>
                    <a:p>
                      <a:r>
                        <a:rPr lang="en-IN"/>
                        <a:t>Query</a:t>
                      </a:r>
                    </a:p>
                  </a:txBody>
                  <a:tcPr anchor="ctr">
                    <a:lnL>
                      <a:noFill/>
                    </a:lnL>
                    <a:lnR>
                      <a:noFill/>
                    </a:lnR>
                    <a:lnT>
                      <a:noFill/>
                    </a:lnT>
                    <a:lnB>
                      <a:noFill/>
                    </a:lnB>
                  </a:tcPr>
                </a:tc>
                <a:extLst>
                  <a:ext uri="{0D108BD9-81ED-4DB2-BD59-A6C34878D82A}">
                    <a16:rowId xmlns:a16="http://schemas.microsoft.com/office/drawing/2014/main" val="2366449186"/>
                  </a:ext>
                </a:extLst>
              </a:tr>
              <a:tr h="0">
                <a:tc>
                  <a:txBody>
                    <a:bodyPr/>
                    <a:lstStyle/>
                    <a:p>
                      <a:r>
                        <a:rPr lang="en-IN"/>
                        <a:t>apple</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2324438381"/>
                  </a:ext>
                </a:extLst>
              </a:tr>
              <a:tr h="0">
                <a:tc>
                  <a:txBody>
                    <a:bodyPr/>
                    <a:lstStyle/>
                    <a:p>
                      <a:r>
                        <a:rPr lang="en-IN"/>
                        <a:t>red</a:t>
                      </a:r>
                    </a:p>
                  </a:txBody>
                  <a:tcPr anchor="ctr">
                    <a:lnL>
                      <a:noFill/>
                    </a:lnL>
                    <a:lnR>
                      <a:noFill/>
                    </a:lnR>
                    <a:lnT>
                      <a:noFill/>
                    </a:lnT>
                    <a:lnB>
                      <a:noFill/>
                    </a:lnB>
                  </a:tcPr>
                </a:tc>
                <a:tc>
                  <a:txBody>
                    <a:bodyPr/>
                    <a:lstStyle/>
                    <a:p>
                      <a:r>
                        <a:rPr lang="en-IN"/>
                        <a:t>0.176</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0.176</a:t>
                      </a:r>
                    </a:p>
                  </a:txBody>
                  <a:tcPr anchor="ctr">
                    <a:lnL>
                      <a:noFill/>
                    </a:lnL>
                    <a:lnR>
                      <a:noFill/>
                    </a:lnR>
                    <a:lnT>
                      <a:noFill/>
                    </a:lnT>
                    <a:lnB>
                      <a:noFill/>
                    </a:lnB>
                  </a:tcPr>
                </a:tc>
                <a:tc>
                  <a:txBody>
                    <a:bodyPr/>
                    <a:lstStyle/>
                    <a:p>
                      <a:r>
                        <a:rPr lang="en-IN"/>
                        <a:t>0.176</a:t>
                      </a:r>
                    </a:p>
                  </a:txBody>
                  <a:tcPr anchor="ctr">
                    <a:lnL>
                      <a:noFill/>
                    </a:lnL>
                    <a:lnR>
                      <a:noFill/>
                    </a:lnR>
                    <a:lnT>
                      <a:noFill/>
                    </a:lnT>
                    <a:lnB>
                      <a:noFill/>
                    </a:lnB>
                  </a:tcPr>
                </a:tc>
                <a:extLst>
                  <a:ext uri="{0D108BD9-81ED-4DB2-BD59-A6C34878D82A}">
                    <a16:rowId xmlns:a16="http://schemas.microsoft.com/office/drawing/2014/main" val="493334128"/>
                  </a:ext>
                </a:extLst>
              </a:tr>
              <a:tr h="0">
                <a:tc>
                  <a:txBody>
                    <a:bodyPr/>
                    <a:lstStyle/>
                    <a:p>
                      <a:r>
                        <a:rPr lang="en-IN"/>
                        <a:t>bananas</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4237185841"/>
                  </a:ext>
                </a:extLst>
              </a:tr>
              <a:tr h="0">
                <a:tc>
                  <a:txBody>
                    <a:bodyPr/>
                    <a:lstStyle/>
                    <a:p>
                      <a:r>
                        <a:rPr lang="en-IN"/>
                        <a:t>yellow</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2741619231"/>
                  </a:ext>
                </a:extLst>
              </a:tr>
              <a:tr h="0">
                <a:tc>
                  <a:txBody>
                    <a:bodyPr/>
                    <a:lstStyle/>
                    <a:p>
                      <a:r>
                        <a:rPr lang="en-IN"/>
                        <a:t>sweet</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extLst>
                  <a:ext uri="{0D108BD9-81ED-4DB2-BD59-A6C34878D82A}">
                    <a16:rowId xmlns:a16="http://schemas.microsoft.com/office/drawing/2014/main" val="818690617"/>
                  </a:ext>
                </a:extLst>
              </a:tr>
              <a:tr h="0">
                <a:tc>
                  <a:txBody>
                    <a:bodyPr/>
                    <a:lstStyle/>
                    <a:p>
                      <a:r>
                        <a:rPr lang="en-IN"/>
                        <a:t>grapes</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3278798002"/>
                  </a:ext>
                </a:extLst>
              </a:tr>
              <a:tr h="0">
                <a:tc>
                  <a:txBody>
                    <a:bodyPr/>
                    <a:lstStyle/>
                    <a:p>
                      <a:r>
                        <a:rPr lang="en-IN"/>
                        <a:t>green</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tc>
                  <a:txBody>
                    <a:bodyPr/>
                    <a:lstStyle/>
                    <a:p>
                      <a:r>
                        <a:rPr lang="en-IN"/>
                        <a:t>0.477</a:t>
                      </a:r>
                    </a:p>
                  </a:txBody>
                  <a:tcPr anchor="ctr">
                    <a:lnL>
                      <a:noFill/>
                    </a:lnL>
                    <a:lnR>
                      <a:noFill/>
                    </a:lnR>
                    <a:lnT>
                      <a:noFill/>
                    </a:lnT>
                    <a:lnB>
                      <a:noFill/>
                    </a:lnB>
                  </a:tcPr>
                </a:tc>
                <a:tc>
                  <a:txBody>
                    <a:bodyPr/>
                    <a:lstStyle/>
                    <a:p>
                      <a:r>
                        <a:rPr lang="en-IN" dirty="0"/>
                        <a:t>0</a:t>
                      </a:r>
                    </a:p>
                  </a:txBody>
                  <a:tcPr anchor="ctr">
                    <a:lnL>
                      <a:noFill/>
                    </a:lnL>
                    <a:lnR>
                      <a:noFill/>
                    </a:lnR>
                    <a:lnT>
                      <a:noFill/>
                    </a:lnT>
                    <a:lnB>
                      <a:noFill/>
                    </a:lnB>
                  </a:tcPr>
                </a:tc>
                <a:extLst>
                  <a:ext uri="{0D108BD9-81ED-4DB2-BD59-A6C34878D82A}">
                    <a16:rowId xmlns:a16="http://schemas.microsoft.com/office/drawing/2014/main" val="3382199825"/>
                  </a:ext>
                </a:extLst>
              </a:tr>
            </a:tbl>
          </a:graphicData>
        </a:graphic>
      </p:graphicFrame>
    </p:spTree>
    <p:extLst>
      <p:ext uri="{BB962C8B-B14F-4D97-AF65-F5344CB8AC3E}">
        <p14:creationId xmlns:p14="http://schemas.microsoft.com/office/powerpoint/2010/main" val="16604932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8454-9218-4EEA-B1A5-600034537177}"/>
              </a:ext>
            </a:extLst>
          </p:cNvPr>
          <p:cNvSpPr>
            <a:spLocks noGrp="1"/>
          </p:cNvSpPr>
          <p:nvPr>
            <p:ph type="title"/>
          </p:nvPr>
        </p:nvSpPr>
        <p:spPr/>
        <p:txBody>
          <a:bodyPr/>
          <a:lstStyle/>
          <a:p>
            <a:r>
              <a:rPr lang="en-US" dirty="0"/>
              <a:t>NLP in Information Retrieval</a:t>
            </a:r>
            <a:endParaRPr lang="en-IN" dirty="0"/>
          </a:p>
        </p:txBody>
      </p:sp>
      <p:sp>
        <p:nvSpPr>
          <p:cNvPr id="3" name="Text Placeholder 2">
            <a:extLst>
              <a:ext uri="{FF2B5EF4-FFF2-40B4-BE49-F238E27FC236}">
                <a16:creationId xmlns:a16="http://schemas.microsoft.com/office/drawing/2014/main" id="{A3D1593B-D0E0-4580-A716-BF6374744A2E}"/>
              </a:ext>
            </a:extLst>
          </p:cNvPr>
          <p:cNvSpPr>
            <a:spLocks noGrp="1"/>
          </p:cNvSpPr>
          <p:nvPr>
            <p:ph type="body" sz="quarter" idx="10"/>
          </p:nvPr>
        </p:nvSpPr>
        <p:spPr/>
        <p:txBody>
          <a:bodyPr/>
          <a:lstStyle/>
          <a:p>
            <a:r>
              <a:rPr lang="en-IN" dirty="0"/>
              <a:t>Step 5: Compute Cosine Similarities</a:t>
            </a:r>
          </a:p>
        </p:txBody>
      </p:sp>
      <p:pic>
        <p:nvPicPr>
          <p:cNvPr id="5" name="Picture 4">
            <a:extLst>
              <a:ext uri="{FF2B5EF4-FFF2-40B4-BE49-F238E27FC236}">
                <a16:creationId xmlns:a16="http://schemas.microsoft.com/office/drawing/2014/main" id="{AD75C76E-5A57-4A2F-8B15-958FF2585CDA}"/>
              </a:ext>
            </a:extLst>
          </p:cNvPr>
          <p:cNvPicPr>
            <a:picLocks noChangeAspect="1"/>
          </p:cNvPicPr>
          <p:nvPr/>
        </p:nvPicPr>
        <p:blipFill>
          <a:blip r:embed="rId2"/>
          <a:stretch>
            <a:fillRect/>
          </a:stretch>
        </p:blipFill>
        <p:spPr>
          <a:xfrm>
            <a:off x="2109419" y="2023128"/>
            <a:ext cx="4925112" cy="2010056"/>
          </a:xfrm>
          <a:prstGeom prst="rect">
            <a:avLst/>
          </a:prstGeom>
        </p:spPr>
      </p:pic>
    </p:spTree>
    <p:extLst>
      <p:ext uri="{BB962C8B-B14F-4D97-AF65-F5344CB8AC3E}">
        <p14:creationId xmlns:p14="http://schemas.microsoft.com/office/powerpoint/2010/main" val="13574976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0425-8537-424F-BB1D-B7B988F5BEEA}"/>
              </a:ext>
            </a:extLst>
          </p:cNvPr>
          <p:cNvSpPr>
            <a:spLocks noGrp="1"/>
          </p:cNvSpPr>
          <p:nvPr>
            <p:ph type="title"/>
          </p:nvPr>
        </p:nvSpPr>
        <p:spPr/>
        <p:txBody>
          <a:bodyPr/>
          <a:lstStyle/>
          <a:p>
            <a:r>
              <a:rPr lang="en-US" dirty="0"/>
              <a:t>NLP in Information Retrieval</a:t>
            </a:r>
            <a:endParaRPr lang="en-IN" dirty="0"/>
          </a:p>
        </p:txBody>
      </p:sp>
      <p:sp>
        <p:nvSpPr>
          <p:cNvPr id="3" name="Text Placeholder 2">
            <a:extLst>
              <a:ext uri="{FF2B5EF4-FFF2-40B4-BE49-F238E27FC236}">
                <a16:creationId xmlns:a16="http://schemas.microsoft.com/office/drawing/2014/main" id="{1A72182F-7F73-4D71-AEB3-91988606673F}"/>
              </a:ext>
            </a:extLst>
          </p:cNvPr>
          <p:cNvSpPr>
            <a:spLocks noGrp="1"/>
          </p:cNvSpPr>
          <p:nvPr>
            <p:ph type="body" sz="quarter" idx="10"/>
          </p:nvPr>
        </p:nvSpPr>
        <p:spPr/>
        <p:txBody>
          <a:bodyPr/>
          <a:lstStyle/>
          <a:p>
            <a:endParaRPr lang="en-IN" dirty="0"/>
          </a:p>
        </p:txBody>
      </p:sp>
      <p:pic>
        <p:nvPicPr>
          <p:cNvPr id="5" name="Picture 4">
            <a:extLst>
              <a:ext uri="{FF2B5EF4-FFF2-40B4-BE49-F238E27FC236}">
                <a16:creationId xmlns:a16="http://schemas.microsoft.com/office/drawing/2014/main" id="{4E643AAE-C9F9-487F-9530-BB005EC7B07F}"/>
              </a:ext>
            </a:extLst>
          </p:cNvPr>
          <p:cNvPicPr>
            <a:picLocks noChangeAspect="1"/>
          </p:cNvPicPr>
          <p:nvPr/>
        </p:nvPicPr>
        <p:blipFill>
          <a:blip r:embed="rId2"/>
          <a:stretch>
            <a:fillRect/>
          </a:stretch>
        </p:blipFill>
        <p:spPr>
          <a:xfrm>
            <a:off x="918627" y="1444474"/>
            <a:ext cx="7306695" cy="3562847"/>
          </a:xfrm>
          <a:prstGeom prst="rect">
            <a:avLst/>
          </a:prstGeom>
        </p:spPr>
      </p:pic>
    </p:spTree>
    <p:extLst>
      <p:ext uri="{BB962C8B-B14F-4D97-AF65-F5344CB8AC3E}">
        <p14:creationId xmlns:p14="http://schemas.microsoft.com/office/powerpoint/2010/main" val="4386810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0425-8537-424F-BB1D-B7B988F5BEEA}"/>
              </a:ext>
            </a:extLst>
          </p:cNvPr>
          <p:cNvSpPr>
            <a:spLocks noGrp="1"/>
          </p:cNvSpPr>
          <p:nvPr>
            <p:ph type="title"/>
          </p:nvPr>
        </p:nvSpPr>
        <p:spPr/>
        <p:txBody>
          <a:bodyPr/>
          <a:lstStyle/>
          <a:p>
            <a:r>
              <a:rPr lang="en-US" dirty="0"/>
              <a:t>NLP in Information Retrieval</a:t>
            </a:r>
            <a:endParaRPr lang="en-IN" dirty="0"/>
          </a:p>
        </p:txBody>
      </p:sp>
      <p:sp>
        <p:nvSpPr>
          <p:cNvPr id="3" name="Text Placeholder 2">
            <a:extLst>
              <a:ext uri="{FF2B5EF4-FFF2-40B4-BE49-F238E27FC236}">
                <a16:creationId xmlns:a16="http://schemas.microsoft.com/office/drawing/2014/main" id="{1A72182F-7F73-4D71-AEB3-91988606673F}"/>
              </a:ext>
            </a:extLst>
          </p:cNvPr>
          <p:cNvSpPr>
            <a:spLocks noGrp="1"/>
          </p:cNvSpPr>
          <p:nvPr>
            <p:ph type="body" sz="quarter" idx="10"/>
          </p:nvPr>
        </p:nvSpPr>
        <p:spPr/>
        <p:txBody>
          <a:bodyPr/>
          <a:lstStyle/>
          <a:p>
            <a:endParaRPr lang="en-IN" dirty="0"/>
          </a:p>
        </p:txBody>
      </p:sp>
      <p:pic>
        <p:nvPicPr>
          <p:cNvPr id="6" name="Picture 5">
            <a:extLst>
              <a:ext uri="{FF2B5EF4-FFF2-40B4-BE49-F238E27FC236}">
                <a16:creationId xmlns:a16="http://schemas.microsoft.com/office/drawing/2014/main" id="{A7B59862-6497-46CF-A99E-87C2E933EDFA}"/>
              </a:ext>
            </a:extLst>
          </p:cNvPr>
          <p:cNvPicPr>
            <a:picLocks noChangeAspect="1"/>
          </p:cNvPicPr>
          <p:nvPr/>
        </p:nvPicPr>
        <p:blipFill>
          <a:blip r:embed="rId2"/>
          <a:stretch>
            <a:fillRect/>
          </a:stretch>
        </p:blipFill>
        <p:spPr>
          <a:xfrm>
            <a:off x="728101" y="1373188"/>
            <a:ext cx="7687748" cy="3562847"/>
          </a:xfrm>
          <a:prstGeom prst="rect">
            <a:avLst/>
          </a:prstGeom>
        </p:spPr>
      </p:pic>
    </p:spTree>
    <p:extLst>
      <p:ext uri="{BB962C8B-B14F-4D97-AF65-F5344CB8AC3E}">
        <p14:creationId xmlns:p14="http://schemas.microsoft.com/office/powerpoint/2010/main" val="2149672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0425-8537-424F-BB1D-B7B988F5BEEA}"/>
              </a:ext>
            </a:extLst>
          </p:cNvPr>
          <p:cNvSpPr>
            <a:spLocks noGrp="1"/>
          </p:cNvSpPr>
          <p:nvPr>
            <p:ph type="title"/>
          </p:nvPr>
        </p:nvSpPr>
        <p:spPr/>
        <p:txBody>
          <a:bodyPr/>
          <a:lstStyle/>
          <a:p>
            <a:r>
              <a:rPr lang="en-US" dirty="0"/>
              <a:t>NLP in Information Retrieval</a:t>
            </a:r>
            <a:endParaRPr lang="en-IN" dirty="0"/>
          </a:p>
        </p:txBody>
      </p:sp>
      <p:sp>
        <p:nvSpPr>
          <p:cNvPr id="3" name="Text Placeholder 2">
            <a:extLst>
              <a:ext uri="{FF2B5EF4-FFF2-40B4-BE49-F238E27FC236}">
                <a16:creationId xmlns:a16="http://schemas.microsoft.com/office/drawing/2014/main" id="{1A72182F-7F73-4D71-AEB3-91988606673F}"/>
              </a:ext>
            </a:extLst>
          </p:cNvPr>
          <p:cNvSpPr>
            <a:spLocks noGrp="1"/>
          </p:cNvSpPr>
          <p:nvPr>
            <p:ph type="body" sz="quarter" idx="10"/>
          </p:nvPr>
        </p:nvSpPr>
        <p:spPr/>
        <p:txBody>
          <a:bodyPr/>
          <a:lstStyle/>
          <a:p>
            <a:endParaRPr lang="en-IN" dirty="0"/>
          </a:p>
        </p:txBody>
      </p:sp>
      <p:pic>
        <p:nvPicPr>
          <p:cNvPr id="6" name="Picture 5">
            <a:extLst>
              <a:ext uri="{FF2B5EF4-FFF2-40B4-BE49-F238E27FC236}">
                <a16:creationId xmlns:a16="http://schemas.microsoft.com/office/drawing/2014/main" id="{FD152BE2-4ADB-485C-92BB-7EC48474B7AB}"/>
              </a:ext>
            </a:extLst>
          </p:cNvPr>
          <p:cNvPicPr>
            <a:picLocks noChangeAspect="1"/>
          </p:cNvPicPr>
          <p:nvPr/>
        </p:nvPicPr>
        <p:blipFill>
          <a:blip r:embed="rId2"/>
          <a:stretch>
            <a:fillRect/>
          </a:stretch>
        </p:blipFill>
        <p:spPr>
          <a:xfrm>
            <a:off x="756680" y="1373188"/>
            <a:ext cx="7630590" cy="3639058"/>
          </a:xfrm>
          <a:prstGeom prst="rect">
            <a:avLst/>
          </a:prstGeom>
        </p:spPr>
      </p:pic>
    </p:spTree>
    <p:extLst>
      <p:ext uri="{BB962C8B-B14F-4D97-AF65-F5344CB8AC3E}">
        <p14:creationId xmlns:p14="http://schemas.microsoft.com/office/powerpoint/2010/main" val="715926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B3FC-B4A2-4315-A62F-0E95C6C1EA8C}"/>
              </a:ext>
            </a:extLst>
          </p:cNvPr>
          <p:cNvSpPr>
            <a:spLocks noGrp="1"/>
          </p:cNvSpPr>
          <p:nvPr>
            <p:ph type="title"/>
          </p:nvPr>
        </p:nvSpPr>
        <p:spPr/>
        <p:txBody>
          <a:bodyPr/>
          <a:lstStyle/>
          <a:p>
            <a:r>
              <a:rPr lang="en-US" dirty="0"/>
              <a:t>NLP in Information Retrieval</a:t>
            </a:r>
            <a:endParaRPr lang="en-IN" dirty="0"/>
          </a:p>
        </p:txBody>
      </p:sp>
      <p:sp>
        <p:nvSpPr>
          <p:cNvPr id="3" name="Text Placeholder 2">
            <a:extLst>
              <a:ext uri="{FF2B5EF4-FFF2-40B4-BE49-F238E27FC236}">
                <a16:creationId xmlns:a16="http://schemas.microsoft.com/office/drawing/2014/main" id="{04B4D7ED-B994-48A1-9328-67ECC3BC0AFE}"/>
              </a:ext>
            </a:extLst>
          </p:cNvPr>
          <p:cNvSpPr>
            <a:spLocks noGrp="1"/>
          </p:cNvSpPr>
          <p:nvPr>
            <p:ph type="body" sz="quarter" idx="10"/>
          </p:nvPr>
        </p:nvSpPr>
        <p:spPr/>
        <p:txBody>
          <a:bodyPr/>
          <a:lstStyle/>
          <a:p>
            <a:pPr>
              <a:spcAft>
                <a:spcPts val="600"/>
              </a:spcAft>
            </a:pPr>
            <a:r>
              <a:rPr lang="en-US" b="1" dirty="0"/>
              <a:t>Final Ranked Order</a:t>
            </a:r>
          </a:p>
          <a:p>
            <a:pPr lvl="1">
              <a:spcAft>
                <a:spcPts val="600"/>
              </a:spcAft>
              <a:buFont typeface="+mj-lt"/>
              <a:buAutoNum type="arabicPeriod"/>
            </a:pPr>
            <a:r>
              <a:rPr lang="en-US" b="1" dirty="0"/>
              <a:t>Document 2</a:t>
            </a:r>
            <a:r>
              <a:rPr lang="en-US" dirty="0"/>
              <a:t> (Most relevant, highest similarity: </a:t>
            </a:r>
            <a:r>
              <a:rPr lang="en-US" b="1" dirty="0"/>
              <a:t>0.54</a:t>
            </a:r>
            <a:r>
              <a:rPr lang="en-US" dirty="0"/>
              <a:t>)</a:t>
            </a:r>
          </a:p>
          <a:p>
            <a:pPr lvl="1">
              <a:spcAft>
                <a:spcPts val="600"/>
              </a:spcAft>
              <a:buFont typeface="+mj-lt"/>
              <a:buAutoNum type="arabicPeriod"/>
            </a:pPr>
            <a:r>
              <a:rPr lang="en-US" b="1" dirty="0"/>
              <a:t>Document 1</a:t>
            </a:r>
            <a:r>
              <a:rPr lang="en-US" dirty="0"/>
              <a:t> (Second highest similarity: </a:t>
            </a:r>
            <a:r>
              <a:rPr lang="en-US" b="1" dirty="0"/>
              <a:t>0.12</a:t>
            </a:r>
            <a:r>
              <a:rPr lang="en-US" dirty="0"/>
              <a:t>)</a:t>
            </a:r>
          </a:p>
          <a:p>
            <a:pPr lvl="1">
              <a:spcAft>
                <a:spcPts val="600"/>
              </a:spcAft>
              <a:buFont typeface="+mj-lt"/>
              <a:buAutoNum type="arabicPeriod"/>
            </a:pPr>
            <a:r>
              <a:rPr lang="en-US" b="1" dirty="0"/>
              <a:t>Document 3</a:t>
            </a:r>
            <a:r>
              <a:rPr lang="en-US" dirty="0"/>
              <a:t> (Least relevant, lowest similarity: </a:t>
            </a:r>
            <a:r>
              <a:rPr lang="en-US" b="1" dirty="0"/>
              <a:t>0.087</a:t>
            </a:r>
            <a:r>
              <a:rPr lang="en-US" dirty="0"/>
              <a:t>)</a:t>
            </a:r>
          </a:p>
          <a:p>
            <a:endParaRPr lang="en-IN" dirty="0"/>
          </a:p>
        </p:txBody>
      </p:sp>
    </p:spTree>
    <p:extLst>
      <p:ext uri="{BB962C8B-B14F-4D97-AF65-F5344CB8AC3E}">
        <p14:creationId xmlns:p14="http://schemas.microsoft.com/office/powerpoint/2010/main" val="1197813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78C66-95E8-44AC-8CC4-F481A37B3FFB}"/>
              </a:ext>
            </a:extLst>
          </p:cNvPr>
          <p:cNvSpPr>
            <a:spLocks noGrp="1"/>
          </p:cNvSpPr>
          <p:nvPr>
            <p:ph type="title"/>
          </p:nvPr>
        </p:nvSpPr>
        <p:spPr/>
        <p:txBody>
          <a:bodyPr/>
          <a:lstStyle/>
          <a:p>
            <a:r>
              <a:rPr lang="en-US" dirty="0"/>
              <a:t>Neural Networks for Embedding</a:t>
            </a:r>
            <a:endParaRPr lang="en-IN" dirty="0"/>
          </a:p>
        </p:txBody>
      </p:sp>
      <p:sp>
        <p:nvSpPr>
          <p:cNvPr id="3" name="Text Placeholder 2">
            <a:extLst>
              <a:ext uri="{FF2B5EF4-FFF2-40B4-BE49-F238E27FC236}">
                <a16:creationId xmlns:a16="http://schemas.microsoft.com/office/drawing/2014/main" id="{E43D0704-FDA7-4C82-9C30-6A8097117745}"/>
              </a:ext>
            </a:extLst>
          </p:cNvPr>
          <p:cNvSpPr>
            <a:spLocks noGrp="1"/>
          </p:cNvSpPr>
          <p:nvPr>
            <p:ph type="body" sz="quarter" idx="10"/>
          </p:nvPr>
        </p:nvSpPr>
        <p:spPr/>
        <p:txBody>
          <a:bodyPr/>
          <a:lstStyle/>
          <a:p>
            <a:pPr>
              <a:spcAft>
                <a:spcPts val="600"/>
              </a:spcAft>
            </a:pPr>
            <a:endParaRPr lang="en-US" dirty="0"/>
          </a:p>
          <a:p>
            <a:pPr>
              <a:spcAft>
                <a:spcPts val="600"/>
              </a:spcAft>
            </a:pPr>
            <a:r>
              <a:rPr lang="en-US" dirty="0"/>
              <a:t>Simple, shallow architecture of Word2Vec</a:t>
            </a:r>
          </a:p>
          <a:p>
            <a:pPr lvl="1">
              <a:spcAft>
                <a:spcPts val="600"/>
              </a:spcAft>
            </a:pPr>
            <a:r>
              <a:rPr lang="en-US" dirty="0"/>
              <a:t>Input layer: One-hot vector for the target word (size = vocab size, say |V|)</a:t>
            </a:r>
          </a:p>
          <a:p>
            <a:pPr lvl="1">
              <a:spcAft>
                <a:spcPts val="600"/>
              </a:spcAft>
            </a:pPr>
            <a:r>
              <a:rPr lang="en-US" dirty="0"/>
              <a:t>Hidden layer: Size = embedding dimension (say |N|)</a:t>
            </a:r>
          </a:p>
          <a:p>
            <a:pPr lvl="1">
              <a:spcAft>
                <a:spcPts val="600"/>
              </a:spcAft>
            </a:pPr>
            <a:r>
              <a:rPr lang="en-US" dirty="0"/>
              <a:t>Output layer: Predicts context words (also size = vocab size)</a:t>
            </a:r>
            <a:endParaRPr lang="en-IN" dirty="0"/>
          </a:p>
        </p:txBody>
      </p:sp>
    </p:spTree>
    <p:extLst>
      <p:ext uri="{BB962C8B-B14F-4D97-AF65-F5344CB8AC3E}">
        <p14:creationId xmlns:p14="http://schemas.microsoft.com/office/powerpoint/2010/main" val="27406612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ABCE-80A4-49BE-AD16-05DCEFADE6C1}"/>
              </a:ext>
            </a:extLst>
          </p:cNvPr>
          <p:cNvSpPr>
            <a:spLocks noGrp="1"/>
          </p:cNvSpPr>
          <p:nvPr>
            <p:ph type="title"/>
          </p:nvPr>
        </p:nvSpPr>
        <p:spPr/>
        <p:txBody>
          <a:bodyPr/>
          <a:lstStyle/>
          <a:p>
            <a:r>
              <a:rPr lang="en-US" dirty="0"/>
              <a:t>Neural Networks for Embedding</a:t>
            </a:r>
            <a:endParaRPr lang="en-IN" dirty="0"/>
          </a:p>
        </p:txBody>
      </p:sp>
      <p:sp>
        <p:nvSpPr>
          <p:cNvPr id="4" name="Rectangle 3">
            <a:extLst>
              <a:ext uri="{FF2B5EF4-FFF2-40B4-BE49-F238E27FC236}">
                <a16:creationId xmlns:a16="http://schemas.microsoft.com/office/drawing/2014/main" id="{C0FC533B-2770-41A1-A87D-E4715DB7AB7D}"/>
              </a:ext>
            </a:extLst>
          </p:cNvPr>
          <p:cNvSpPr/>
          <p:nvPr/>
        </p:nvSpPr>
        <p:spPr>
          <a:xfrm>
            <a:off x="2532186" y="1652959"/>
            <a:ext cx="365760" cy="2356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D8C6F32-F6E4-49C8-8E87-172EFCED839B}"/>
              </a:ext>
            </a:extLst>
          </p:cNvPr>
          <p:cNvSpPr/>
          <p:nvPr/>
        </p:nvSpPr>
        <p:spPr>
          <a:xfrm>
            <a:off x="4332850" y="2328208"/>
            <a:ext cx="365760" cy="949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588F873-2B0E-44CC-967D-F384901796A0}"/>
              </a:ext>
            </a:extLst>
          </p:cNvPr>
          <p:cNvSpPr/>
          <p:nvPr/>
        </p:nvSpPr>
        <p:spPr>
          <a:xfrm>
            <a:off x="2609559" y="1835839"/>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1E8EE780-0204-4272-ADA4-F6BBF917598B}"/>
              </a:ext>
            </a:extLst>
          </p:cNvPr>
          <p:cNvSpPr/>
          <p:nvPr/>
        </p:nvSpPr>
        <p:spPr>
          <a:xfrm>
            <a:off x="2609558" y="2395909"/>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EECFCD0-0F10-424F-84F2-6CF9EC2AF1A7}"/>
              </a:ext>
            </a:extLst>
          </p:cNvPr>
          <p:cNvSpPr/>
          <p:nvPr/>
        </p:nvSpPr>
        <p:spPr>
          <a:xfrm>
            <a:off x="2609557" y="2953781"/>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2335A46C-6F95-4D2C-921F-9CD65F60B768}"/>
              </a:ext>
            </a:extLst>
          </p:cNvPr>
          <p:cNvSpPr/>
          <p:nvPr/>
        </p:nvSpPr>
        <p:spPr>
          <a:xfrm>
            <a:off x="2609556" y="3511653"/>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nvGrpSpPr>
          <p:cNvPr id="35" name="Group 34">
            <a:extLst>
              <a:ext uri="{FF2B5EF4-FFF2-40B4-BE49-F238E27FC236}">
                <a16:creationId xmlns:a16="http://schemas.microsoft.com/office/drawing/2014/main" id="{96C15052-B6D9-44BC-9C33-AECCAFECA7CE}"/>
              </a:ext>
            </a:extLst>
          </p:cNvPr>
          <p:cNvGrpSpPr/>
          <p:nvPr/>
        </p:nvGrpSpPr>
        <p:grpSpPr>
          <a:xfrm>
            <a:off x="6133514" y="1652959"/>
            <a:ext cx="365760" cy="2356338"/>
            <a:chOff x="5788855" y="1793631"/>
            <a:chExt cx="365760" cy="2356338"/>
          </a:xfrm>
        </p:grpSpPr>
        <p:sp>
          <p:nvSpPr>
            <p:cNvPr id="6" name="Rectangle 5">
              <a:extLst>
                <a:ext uri="{FF2B5EF4-FFF2-40B4-BE49-F238E27FC236}">
                  <a16:creationId xmlns:a16="http://schemas.microsoft.com/office/drawing/2014/main" id="{4CA5DFB0-B2A8-4530-9966-109ABB3A4C45}"/>
                </a:ext>
              </a:extLst>
            </p:cNvPr>
            <p:cNvSpPr/>
            <p:nvPr/>
          </p:nvSpPr>
          <p:spPr>
            <a:xfrm>
              <a:off x="5788855" y="1793631"/>
              <a:ext cx="365760" cy="2356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2EFCEC4-FC7F-4C3F-B95F-CAA7A49619FD}"/>
                </a:ext>
              </a:extLst>
            </p:cNvPr>
            <p:cNvSpPr/>
            <p:nvPr/>
          </p:nvSpPr>
          <p:spPr>
            <a:xfrm>
              <a:off x="5863884" y="1976511"/>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965A003-D67B-41CB-9DA3-5A4DB92AE008}"/>
                </a:ext>
              </a:extLst>
            </p:cNvPr>
            <p:cNvSpPr/>
            <p:nvPr/>
          </p:nvSpPr>
          <p:spPr>
            <a:xfrm>
              <a:off x="5863883" y="2536581"/>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1081A4F-3A79-4EFE-88A6-33C3FACFAE87}"/>
                </a:ext>
              </a:extLst>
            </p:cNvPr>
            <p:cNvSpPr/>
            <p:nvPr/>
          </p:nvSpPr>
          <p:spPr>
            <a:xfrm>
              <a:off x="5863882" y="3094453"/>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FFC3DDF2-DF0B-4F2A-B7DB-2F3CC2F7FE8F}"/>
                </a:ext>
              </a:extLst>
            </p:cNvPr>
            <p:cNvSpPr/>
            <p:nvPr/>
          </p:nvSpPr>
          <p:spPr>
            <a:xfrm>
              <a:off x="5863881" y="3652325"/>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sp>
        <p:nvSpPr>
          <p:cNvPr id="15" name="Oval 14">
            <a:extLst>
              <a:ext uri="{FF2B5EF4-FFF2-40B4-BE49-F238E27FC236}">
                <a16:creationId xmlns:a16="http://schemas.microsoft.com/office/drawing/2014/main" id="{AAD38C51-1414-49A4-9DB0-8FDC37B123F7}"/>
              </a:ext>
            </a:extLst>
          </p:cNvPr>
          <p:cNvSpPr/>
          <p:nvPr/>
        </p:nvSpPr>
        <p:spPr>
          <a:xfrm>
            <a:off x="4410222" y="2434594"/>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A598DB0-05AB-4EE2-939F-CFAC1CFCF350}"/>
              </a:ext>
            </a:extLst>
          </p:cNvPr>
          <p:cNvSpPr/>
          <p:nvPr/>
        </p:nvSpPr>
        <p:spPr>
          <a:xfrm>
            <a:off x="4410222" y="2949824"/>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06B30588-D13A-4918-85D3-303B9DD131E8}"/>
              </a:ext>
            </a:extLst>
          </p:cNvPr>
          <p:cNvCxnSpPr>
            <a:stCxn id="7" idx="6"/>
            <a:endCxn id="15" idx="2"/>
          </p:cNvCxnSpPr>
          <p:nvPr/>
        </p:nvCxnSpPr>
        <p:spPr>
          <a:xfrm>
            <a:off x="2820574" y="1944864"/>
            <a:ext cx="1589648" cy="598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1CE575-F5B2-4755-9045-49658DD504AF}"/>
              </a:ext>
            </a:extLst>
          </p:cNvPr>
          <p:cNvCxnSpPr>
            <a:stCxn id="8" idx="6"/>
            <a:endCxn id="15" idx="2"/>
          </p:cNvCxnSpPr>
          <p:nvPr/>
        </p:nvCxnSpPr>
        <p:spPr>
          <a:xfrm>
            <a:off x="2820573" y="2504934"/>
            <a:ext cx="1589649" cy="38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B8E15F1-2144-4221-828E-6F88C8061D5B}"/>
              </a:ext>
            </a:extLst>
          </p:cNvPr>
          <p:cNvCxnSpPr>
            <a:stCxn id="9" idx="6"/>
            <a:endCxn id="15" idx="2"/>
          </p:cNvCxnSpPr>
          <p:nvPr/>
        </p:nvCxnSpPr>
        <p:spPr>
          <a:xfrm flipV="1">
            <a:off x="2820572" y="2543619"/>
            <a:ext cx="1589650" cy="519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3818342-5A7C-404D-B050-53CBDAB5AC44}"/>
              </a:ext>
            </a:extLst>
          </p:cNvPr>
          <p:cNvCxnSpPr>
            <a:stCxn id="10" idx="6"/>
            <a:endCxn id="15" idx="2"/>
          </p:cNvCxnSpPr>
          <p:nvPr/>
        </p:nvCxnSpPr>
        <p:spPr>
          <a:xfrm flipV="1">
            <a:off x="2820571" y="2543619"/>
            <a:ext cx="1589651" cy="1077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1C557B-DA1B-4D8C-A45C-277FC4C5C97B}"/>
              </a:ext>
            </a:extLst>
          </p:cNvPr>
          <p:cNvCxnSpPr>
            <a:stCxn id="7" idx="6"/>
            <a:endCxn id="16" idx="2"/>
          </p:cNvCxnSpPr>
          <p:nvPr/>
        </p:nvCxnSpPr>
        <p:spPr>
          <a:xfrm>
            <a:off x="2820574" y="1944864"/>
            <a:ext cx="1589648" cy="1113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ED7E0F-FB72-412F-A384-D64EDEB49F83}"/>
              </a:ext>
            </a:extLst>
          </p:cNvPr>
          <p:cNvCxnSpPr>
            <a:stCxn id="8" idx="6"/>
            <a:endCxn id="16" idx="2"/>
          </p:cNvCxnSpPr>
          <p:nvPr/>
        </p:nvCxnSpPr>
        <p:spPr>
          <a:xfrm>
            <a:off x="2820573" y="2504934"/>
            <a:ext cx="1589649" cy="55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03AB4AF-6FA7-466D-8404-CAD29327A022}"/>
              </a:ext>
            </a:extLst>
          </p:cNvPr>
          <p:cNvCxnSpPr>
            <a:stCxn id="9" idx="6"/>
            <a:endCxn id="16" idx="2"/>
          </p:cNvCxnSpPr>
          <p:nvPr/>
        </p:nvCxnSpPr>
        <p:spPr>
          <a:xfrm flipV="1">
            <a:off x="2820572" y="3058849"/>
            <a:ext cx="1589650" cy="3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DD037E-A9B7-453D-B9D3-2C55DBA5AC9D}"/>
              </a:ext>
            </a:extLst>
          </p:cNvPr>
          <p:cNvCxnSpPr>
            <a:stCxn id="10" idx="6"/>
            <a:endCxn id="16" idx="2"/>
          </p:cNvCxnSpPr>
          <p:nvPr/>
        </p:nvCxnSpPr>
        <p:spPr>
          <a:xfrm flipV="1">
            <a:off x="2820571" y="3058849"/>
            <a:ext cx="1589651" cy="56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947D28-9A6B-4CB0-A19E-9E51307EFCBA}"/>
              </a:ext>
            </a:extLst>
          </p:cNvPr>
          <p:cNvCxnSpPr>
            <a:stCxn id="15" idx="6"/>
            <a:endCxn id="11" idx="2"/>
          </p:cNvCxnSpPr>
          <p:nvPr/>
        </p:nvCxnSpPr>
        <p:spPr>
          <a:xfrm flipV="1">
            <a:off x="4621237" y="1944864"/>
            <a:ext cx="1587306" cy="598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6B7C14-9DE6-4821-AB65-6D779E25AC46}"/>
              </a:ext>
            </a:extLst>
          </p:cNvPr>
          <p:cNvCxnSpPr>
            <a:stCxn id="15" idx="6"/>
            <a:endCxn id="12" idx="2"/>
          </p:cNvCxnSpPr>
          <p:nvPr/>
        </p:nvCxnSpPr>
        <p:spPr>
          <a:xfrm flipV="1">
            <a:off x="4621237" y="2504934"/>
            <a:ext cx="1587305" cy="38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D44C3B-AD46-460A-BACA-3ABDE5E27BDD}"/>
              </a:ext>
            </a:extLst>
          </p:cNvPr>
          <p:cNvCxnSpPr>
            <a:endCxn id="13" idx="2"/>
          </p:cNvCxnSpPr>
          <p:nvPr/>
        </p:nvCxnSpPr>
        <p:spPr>
          <a:xfrm>
            <a:off x="4621237" y="2559446"/>
            <a:ext cx="1587304" cy="503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488B97-FC9B-434B-9A09-B1217ED86678}"/>
              </a:ext>
            </a:extLst>
          </p:cNvPr>
          <p:cNvCxnSpPr>
            <a:stCxn id="15" idx="6"/>
            <a:endCxn id="14" idx="2"/>
          </p:cNvCxnSpPr>
          <p:nvPr/>
        </p:nvCxnSpPr>
        <p:spPr>
          <a:xfrm>
            <a:off x="4621237" y="2543619"/>
            <a:ext cx="1587303" cy="1077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31730A-7E5E-4A94-8FD8-F6D5887661BC}"/>
              </a:ext>
            </a:extLst>
          </p:cNvPr>
          <p:cNvCxnSpPr>
            <a:stCxn id="16" idx="6"/>
            <a:endCxn id="11" idx="2"/>
          </p:cNvCxnSpPr>
          <p:nvPr/>
        </p:nvCxnSpPr>
        <p:spPr>
          <a:xfrm flipV="1">
            <a:off x="4621237" y="1944864"/>
            <a:ext cx="1587306" cy="1113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72D4726-AA96-4204-AEF1-035815E06512}"/>
              </a:ext>
            </a:extLst>
          </p:cNvPr>
          <p:cNvCxnSpPr>
            <a:stCxn id="16" idx="6"/>
            <a:endCxn id="12" idx="2"/>
          </p:cNvCxnSpPr>
          <p:nvPr/>
        </p:nvCxnSpPr>
        <p:spPr>
          <a:xfrm flipV="1">
            <a:off x="4621237" y="2504934"/>
            <a:ext cx="1587305" cy="55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5443D55-368B-44F8-B38F-C1F7DE272CF4}"/>
              </a:ext>
            </a:extLst>
          </p:cNvPr>
          <p:cNvCxnSpPr>
            <a:stCxn id="16" idx="6"/>
            <a:endCxn id="13" idx="2"/>
          </p:cNvCxnSpPr>
          <p:nvPr/>
        </p:nvCxnSpPr>
        <p:spPr>
          <a:xfrm>
            <a:off x="4621237" y="3058849"/>
            <a:ext cx="1587304" cy="3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376D493-79F3-48F9-9F33-49966E198F79}"/>
              </a:ext>
            </a:extLst>
          </p:cNvPr>
          <p:cNvCxnSpPr>
            <a:stCxn id="16" idx="6"/>
            <a:endCxn id="14" idx="2"/>
          </p:cNvCxnSpPr>
          <p:nvPr/>
        </p:nvCxnSpPr>
        <p:spPr>
          <a:xfrm>
            <a:off x="4621237" y="3058849"/>
            <a:ext cx="1587303" cy="56182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4A31140-44CA-4DC4-A8C3-5605DA940AC3}"/>
              </a:ext>
            </a:extLst>
          </p:cNvPr>
          <p:cNvSpPr txBox="1"/>
          <p:nvPr/>
        </p:nvSpPr>
        <p:spPr>
          <a:xfrm>
            <a:off x="2489981" y="4157007"/>
            <a:ext cx="422033" cy="307777"/>
          </a:xfrm>
          <a:prstGeom prst="rect">
            <a:avLst/>
          </a:prstGeom>
          <a:noFill/>
        </p:spPr>
        <p:txBody>
          <a:bodyPr wrap="square" rtlCol="0">
            <a:spAutoFit/>
          </a:bodyPr>
          <a:lstStyle/>
          <a:p>
            <a:r>
              <a:rPr lang="en-US" dirty="0">
                <a:solidFill>
                  <a:schemeClr val="tx1"/>
                </a:solidFill>
              </a:rPr>
              <a:t>|V|</a:t>
            </a:r>
            <a:endParaRPr lang="en-IN" dirty="0">
              <a:solidFill>
                <a:schemeClr val="tx1"/>
              </a:solidFill>
            </a:endParaRPr>
          </a:p>
        </p:txBody>
      </p:sp>
      <p:sp>
        <p:nvSpPr>
          <p:cNvPr id="51" name="TextBox 50">
            <a:extLst>
              <a:ext uri="{FF2B5EF4-FFF2-40B4-BE49-F238E27FC236}">
                <a16:creationId xmlns:a16="http://schemas.microsoft.com/office/drawing/2014/main" id="{199D44B5-DC33-4245-9B21-7343746B2A9C}"/>
              </a:ext>
            </a:extLst>
          </p:cNvPr>
          <p:cNvSpPr txBox="1"/>
          <p:nvPr/>
        </p:nvSpPr>
        <p:spPr>
          <a:xfrm>
            <a:off x="4269544" y="3433648"/>
            <a:ext cx="429063" cy="307777"/>
          </a:xfrm>
          <a:prstGeom prst="rect">
            <a:avLst/>
          </a:prstGeom>
          <a:noFill/>
        </p:spPr>
        <p:txBody>
          <a:bodyPr wrap="square" rtlCol="0">
            <a:spAutoFit/>
          </a:bodyPr>
          <a:lstStyle/>
          <a:p>
            <a:r>
              <a:rPr lang="en-US" dirty="0">
                <a:solidFill>
                  <a:schemeClr val="tx1"/>
                </a:solidFill>
              </a:rPr>
              <a:t>|N|</a:t>
            </a:r>
            <a:endParaRPr lang="en-IN" dirty="0">
              <a:solidFill>
                <a:schemeClr val="tx1"/>
              </a:solidFill>
            </a:endParaRPr>
          </a:p>
        </p:txBody>
      </p:sp>
      <p:sp>
        <p:nvSpPr>
          <p:cNvPr id="52" name="TextBox 51">
            <a:extLst>
              <a:ext uri="{FF2B5EF4-FFF2-40B4-BE49-F238E27FC236}">
                <a16:creationId xmlns:a16="http://schemas.microsoft.com/office/drawing/2014/main" id="{C6D23D86-812D-455B-A4DA-6F629CB40F6B}"/>
              </a:ext>
            </a:extLst>
          </p:cNvPr>
          <p:cNvSpPr txBox="1"/>
          <p:nvPr/>
        </p:nvSpPr>
        <p:spPr>
          <a:xfrm>
            <a:off x="6103030" y="4157007"/>
            <a:ext cx="422033" cy="307777"/>
          </a:xfrm>
          <a:prstGeom prst="rect">
            <a:avLst/>
          </a:prstGeom>
          <a:noFill/>
        </p:spPr>
        <p:txBody>
          <a:bodyPr wrap="square" rtlCol="0">
            <a:spAutoFit/>
          </a:bodyPr>
          <a:lstStyle/>
          <a:p>
            <a:r>
              <a:rPr lang="en-US" dirty="0">
                <a:solidFill>
                  <a:schemeClr val="tx1"/>
                </a:solidFill>
              </a:rPr>
              <a:t>|V|</a:t>
            </a:r>
            <a:endParaRPr lang="en-IN" dirty="0">
              <a:solidFill>
                <a:schemeClr val="tx1"/>
              </a:solidFill>
            </a:endParaRPr>
          </a:p>
        </p:txBody>
      </p:sp>
      <p:sp>
        <p:nvSpPr>
          <p:cNvPr id="54" name="TextBox 53">
            <a:extLst>
              <a:ext uri="{FF2B5EF4-FFF2-40B4-BE49-F238E27FC236}">
                <a16:creationId xmlns:a16="http://schemas.microsoft.com/office/drawing/2014/main" id="{A75EC766-9698-46A5-9471-1E856C928D8A}"/>
              </a:ext>
            </a:extLst>
          </p:cNvPr>
          <p:cNvSpPr txBox="1"/>
          <p:nvPr/>
        </p:nvSpPr>
        <p:spPr>
          <a:xfrm>
            <a:off x="2173458" y="1241456"/>
            <a:ext cx="1083209" cy="307777"/>
          </a:xfrm>
          <a:prstGeom prst="rect">
            <a:avLst/>
          </a:prstGeom>
          <a:noFill/>
        </p:spPr>
        <p:txBody>
          <a:bodyPr wrap="square" rtlCol="0">
            <a:spAutoFit/>
          </a:bodyPr>
          <a:lstStyle/>
          <a:p>
            <a:r>
              <a:rPr lang="en-US" dirty="0">
                <a:solidFill>
                  <a:schemeClr val="tx1"/>
                </a:solidFill>
              </a:rPr>
              <a:t>Input layer</a:t>
            </a:r>
            <a:endParaRPr lang="en-IN" dirty="0">
              <a:solidFill>
                <a:schemeClr val="tx1"/>
              </a:solidFill>
            </a:endParaRPr>
          </a:p>
        </p:txBody>
      </p:sp>
      <p:sp>
        <p:nvSpPr>
          <p:cNvPr id="56" name="TextBox 55">
            <a:extLst>
              <a:ext uri="{FF2B5EF4-FFF2-40B4-BE49-F238E27FC236}">
                <a16:creationId xmlns:a16="http://schemas.microsoft.com/office/drawing/2014/main" id="{9C314795-AF18-4CA8-BDDF-1B875A40DFA3}"/>
              </a:ext>
            </a:extLst>
          </p:cNvPr>
          <p:cNvSpPr txBox="1"/>
          <p:nvPr/>
        </p:nvSpPr>
        <p:spPr>
          <a:xfrm>
            <a:off x="3979960" y="1878422"/>
            <a:ext cx="1184029" cy="307777"/>
          </a:xfrm>
          <a:prstGeom prst="rect">
            <a:avLst/>
          </a:prstGeom>
          <a:noFill/>
        </p:spPr>
        <p:txBody>
          <a:bodyPr wrap="square" rtlCol="0">
            <a:spAutoFit/>
          </a:bodyPr>
          <a:lstStyle/>
          <a:p>
            <a:r>
              <a:rPr lang="en-US" dirty="0">
                <a:solidFill>
                  <a:schemeClr val="tx1"/>
                </a:solidFill>
              </a:rPr>
              <a:t>Hidden layer</a:t>
            </a:r>
            <a:endParaRPr lang="en-IN" dirty="0">
              <a:solidFill>
                <a:schemeClr val="tx1"/>
              </a:solidFill>
            </a:endParaRPr>
          </a:p>
        </p:txBody>
      </p:sp>
      <p:sp>
        <p:nvSpPr>
          <p:cNvPr id="57" name="TextBox 56">
            <a:extLst>
              <a:ext uri="{FF2B5EF4-FFF2-40B4-BE49-F238E27FC236}">
                <a16:creationId xmlns:a16="http://schemas.microsoft.com/office/drawing/2014/main" id="{9E964B0F-7545-44BB-B804-56AFB538D43C}"/>
              </a:ext>
            </a:extLst>
          </p:cNvPr>
          <p:cNvSpPr txBox="1"/>
          <p:nvPr/>
        </p:nvSpPr>
        <p:spPr>
          <a:xfrm>
            <a:off x="5722031" y="1237247"/>
            <a:ext cx="1184029" cy="307777"/>
          </a:xfrm>
          <a:prstGeom prst="rect">
            <a:avLst/>
          </a:prstGeom>
          <a:noFill/>
        </p:spPr>
        <p:txBody>
          <a:bodyPr wrap="square" rtlCol="0">
            <a:spAutoFit/>
          </a:bodyPr>
          <a:lstStyle/>
          <a:p>
            <a:r>
              <a:rPr lang="en-US" dirty="0">
                <a:solidFill>
                  <a:schemeClr val="tx1"/>
                </a:solidFill>
              </a:rPr>
              <a:t>Output layer</a:t>
            </a:r>
            <a:endParaRPr lang="en-IN" dirty="0">
              <a:solidFill>
                <a:schemeClr val="tx1"/>
              </a:solidFill>
            </a:endParaRPr>
          </a:p>
        </p:txBody>
      </p:sp>
      <p:cxnSp>
        <p:nvCxnSpPr>
          <p:cNvPr id="59" name="Straight Arrow Connector 58">
            <a:extLst>
              <a:ext uri="{FF2B5EF4-FFF2-40B4-BE49-F238E27FC236}">
                <a16:creationId xmlns:a16="http://schemas.microsoft.com/office/drawing/2014/main" id="{6971919D-25E2-4AD6-9F06-7C116867CB5D}"/>
              </a:ext>
            </a:extLst>
          </p:cNvPr>
          <p:cNvCxnSpPr>
            <a:stCxn id="11" idx="6"/>
          </p:cNvCxnSpPr>
          <p:nvPr/>
        </p:nvCxnSpPr>
        <p:spPr>
          <a:xfrm>
            <a:off x="6419558" y="1944864"/>
            <a:ext cx="486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84496D2-50A5-418C-B650-9CBDE5FBD420}"/>
              </a:ext>
            </a:extLst>
          </p:cNvPr>
          <p:cNvCxnSpPr>
            <a:stCxn id="12" idx="6"/>
          </p:cNvCxnSpPr>
          <p:nvPr/>
        </p:nvCxnSpPr>
        <p:spPr>
          <a:xfrm>
            <a:off x="6419557" y="2504934"/>
            <a:ext cx="486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91F076C-DAD6-420E-B5A7-8E541EBEEF03}"/>
              </a:ext>
            </a:extLst>
          </p:cNvPr>
          <p:cNvCxnSpPr>
            <a:stCxn id="13" idx="6"/>
          </p:cNvCxnSpPr>
          <p:nvPr/>
        </p:nvCxnSpPr>
        <p:spPr>
          <a:xfrm flipV="1">
            <a:off x="6419556" y="3058849"/>
            <a:ext cx="486504" cy="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9CD0E61-F8F0-4782-8709-E0AB9756E451}"/>
              </a:ext>
            </a:extLst>
          </p:cNvPr>
          <p:cNvCxnSpPr>
            <a:stCxn id="14" idx="6"/>
          </p:cNvCxnSpPr>
          <p:nvPr/>
        </p:nvCxnSpPr>
        <p:spPr>
          <a:xfrm>
            <a:off x="6419555" y="3620678"/>
            <a:ext cx="4865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AFBC2ED-3547-42BD-951A-214C7D71A613}"/>
                  </a:ext>
                </a:extLst>
              </p:cNvPr>
              <p:cNvSpPr txBox="1"/>
              <p:nvPr/>
            </p:nvSpPr>
            <p:spPr>
              <a:xfrm>
                <a:off x="6622741" y="1714259"/>
                <a:ext cx="159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rPr>
                        <m:t>𝜎</m:t>
                      </m:r>
                    </m:oMath>
                  </m:oMathPara>
                </a14:m>
                <a:endParaRPr lang="en-IN" dirty="0"/>
              </a:p>
            </p:txBody>
          </p:sp>
        </mc:Choice>
        <mc:Fallback xmlns="">
          <p:sp>
            <p:nvSpPr>
              <p:cNvPr id="66" name="TextBox 65">
                <a:extLst>
                  <a:ext uri="{FF2B5EF4-FFF2-40B4-BE49-F238E27FC236}">
                    <a16:creationId xmlns:a16="http://schemas.microsoft.com/office/drawing/2014/main" id="{5AFBC2ED-3547-42BD-951A-214C7D71A613}"/>
                  </a:ext>
                </a:extLst>
              </p:cNvPr>
              <p:cNvSpPr txBox="1">
                <a:spLocks noRot="1" noChangeAspect="1" noMove="1" noResize="1" noEditPoints="1" noAdjustHandles="1" noChangeArrowheads="1" noChangeShapeType="1" noTextEdit="1"/>
              </p:cNvSpPr>
              <p:nvPr/>
            </p:nvSpPr>
            <p:spPr>
              <a:xfrm>
                <a:off x="6622741" y="1714259"/>
                <a:ext cx="159851" cy="215444"/>
              </a:xfrm>
              <a:prstGeom prst="rect">
                <a:avLst/>
              </a:prstGeom>
              <a:blipFill>
                <a:blip r:embed="rId3"/>
                <a:stretch>
                  <a:fillRect l="-11111" r="-74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08B9B85-FDF2-48C3-AC7E-D12003366392}"/>
                  </a:ext>
                </a:extLst>
              </p:cNvPr>
              <p:cNvSpPr txBox="1"/>
              <p:nvPr/>
            </p:nvSpPr>
            <p:spPr>
              <a:xfrm>
                <a:off x="6622741" y="2282034"/>
                <a:ext cx="159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rPr>
                        <m:t>𝜎</m:t>
                      </m:r>
                    </m:oMath>
                  </m:oMathPara>
                </a14:m>
                <a:endParaRPr lang="en-IN" dirty="0"/>
              </a:p>
            </p:txBody>
          </p:sp>
        </mc:Choice>
        <mc:Fallback xmlns="">
          <p:sp>
            <p:nvSpPr>
              <p:cNvPr id="67" name="TextBox 66">
                <a:extLst>
                  <a:ext uri="{FF2B5EF4-FFF2-40B4-BE49-F238E27FC236}">
                    <a16:creationId xmlns:a16="http://schemas.microsoft.com/office/drawing/2014/main" id="{808B9B85-FDF2-48C3-AC7E-D12003366392}"/>
                  </a:ext>
                </a:extLst>
              </p:cNvPr>
              <p:cNvSpPr txBox="1">
                <a:spLocks noRot="1" noChangeAspect="1" noMove="1" noResize="1" noEditPoints="1" noAdjustHandles="1" noChangeArrowheads="1" noChangeShapeType="1" noTextEdit="1"/>
              </p:cNvSpPr>
              <p:nvPr/>
            </p:nvSpPr>
            <p:spPr>
              <a:xfrm>
                <a:off x="6622741" y="2282034"/>
                <a:ext cx="159851" cy="215444"/>
              </a:xfrm>
              <a:prstGeom prst="rect">
                <a:avLst/>
              </a:prstGeom>
              <a:blipFill>
                <a:blip r:embed="rId3"/>
                <a:stretch>
                  <a:fillRect l="-11111" r="-74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17FDA9A-AB14-4CC6-9F9B-04828F9B7969}"/>
                  </a:ext>
                </a:extLst>
              </p:cNvPr>
              <p:cNvSpPr txBox="1"/>
              <p:nvPr/>
            </p:nvSpPr>
            <p:spPr>
              <a:xfrm>
                <a:off x="6622740" y="2819043"/>
                <a:ext cx="159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rPr>
                        <m:t>𝜎</m:t>
                      </m:r>
                    </m:oMath>
                  </m:oMathPara>
                </a14:m>
                <a:endParaRPr lang="en-IN" dirty="0"/>
              </a:p>
            </p:txBody>
          </p:sp>
        </mc:Choice>
        <mc:Fallback xmlns="">
          <p:sp>
            <p:nvSpPr>
              <p:cNvPr id="68" name="TextBox 67">
                <a:extLst>
                  <a:ext uri="{FF2B5EF4-FFF2-40B4-BE49-F238E27FC236}">
                    <a16:creationId xmlns:a16="http://schemas.microsoft.com/office/drawing/2014/main" id="{317FDA9A-AB14-4CC6-9F9B-04828F9B7969}"/>
                  </a:ext>
                </a:extLst>
              </p:cNvPr>
              <p:cNvSpPr txBox="1">
                <a:spLocks noRot="1" noChangeAspect="1" noMove="1" noResize="1" noEditPoints="1" noAdjustHandles="1" noChangeArrowheads="1" noChangeShapeType="1" noTextEdit="1"/>
              </p:cNvSpPr>
              <p:nvPr/>
            </p:nvSpPr>
            <p:spPr>
              <a:xfrm>
                <a:off x="6622740" y="2819043"/>
                <a:ext cx="159851" cy="215444"/>
              </a:xfrm>
              <a:prstGeom prst="rect">
                <a:avLst/>
              </a:prstGeom>
              <a:blipFill>
                <a:blip r:embed="rId3"/>
                <a:stretch>
                  <a:fillRect l="-11111" r="-74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D64A6DF-B540-4935-81F9-8B1977A447C2}"/>
                  </a:ext>
                </a:extLst>
              </p:cNvPr>
              <p:cNvSpPr txBox="1"/>
              <p:nvPr/>
            </p:nvSpPr>
            <p:spPr>
              <a:xfrm>
                <a:off x="6622357" y="3401276"/>
                <a:ext cx="159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solidFill>
                            <a:schemeClr val="tx1"/>
                          </a:solidFill>
                          <a:latin typeface="Cambria Math" panose="02040503050406030204" pitchFamily="18" charset="0"/>
                          <a:ea typeface="Cambria Math" panose="02040503050406030204" pitchFamily="18" charset="0"/>
                        </a:rPr>
                        <m:t>𝜎</m:t>
                      </m:r>
                    </m:oMath>
                  </m:oMathPara>
                </a14:m>
                <a:endParaRPr lang="en-IN" dirty="0"/>
              </a:p>
            </p:txBody>
          </p:sp>
        </mc:Choice>
        <mc:Fallback xmlns="">
          <p:sp>
            <p:nvSpPr>
              <p:cNvPr id="69" name="TextBox 68">
                <a:extLst>
                  <a:ext uri="{FF2B5EF4-FFF2-40B4-BE49-F238E27FC236}">
                    <a16:creationId xmlns:a16="http://schemas.microsoft.com/office/drawing/2014/main" id="{5D64A6DF-B540-4935-81F9-8B1977A447C2}"/>
                  </a:ext>
                </a:extLst>
              </p:cNvPr>
              <p:cNvSpPr txBox="1">
                <a:spLocks noRot="1" noChangeAspect="1" noMove="1" noResize="1" noEditPoints="1" noAdjustHandles="1" noChangeArrowheads="1" noChangeShapeType="1" noTextEdit="1"/>
              </p:cNvSpPr>
              <p:nvPr/>
            </p:nvSpPr>
            <p:spPr>
              <a:xfrm>
                <a:off x="6622357" y="3401276"/>
                <a:ext cx="159851" cy="215444"/>
              </a:xfrm>
              <a:prstGeom prst="rect">
                <a:avLst/>
              </a:prstGeom>
              <a:blipFill>
                <a:blip r:embed="rId4"/>
                <a:stretch>
                  <a:fillRect l="-11111" r="-7407"/>
                </a:stretch>
              </a:blipFill>
            </p:spPr>
            <p:txBody>
              <a:bodyPr/>
              <a:lstStyle/>
              <a:p>
                <a:r>
                  <a:rPr lang="en-IN">
                    <a:noFill/>
                  </a:rPr>
                  <a:t> </a:t>
                </a:r>
              </a:p>
            </p:txBody>
          </p:sp>
        </mc:Fallback>
      </mc:AlternateContent>
    </p:spTree>
    <p:extLst>
      <p:ext uri="{BB962C8B-B14F-4D97-AF65-F5344CB8AC3E}">
        <p14:creationId xmlns:p14="http://schemas.microsoft.com/office/powerpoint/2010/main" val="39806060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78C66-95E8-44AC-8CC4-F481A37B3FFB}"/>
              </a:ext>
            </a:extLst>
          </p:cNvPr>
          <p:cNvSpPr>
            <a:spLocks noGrp="1"/>
          </p:cNvSpPr>
          <p:nvPr>
            <p:ph type="title"/>
          </p:nvPr>
        </p:nvSpPr>
        <p:spPr/>
        <p:txBody>
          <a:bodyPr/>
          <a:lstStyle/>
          <a:p>
            <a:r>
              <a:rPr lang="en-US" dirty="0"/>
              <a:t>Neural Networks for Embedding</a:t>
            </a:r>
            <a:endParaRPr lang="en-IN" dirty="0"/>
          </a:p>
        </p:txBody>
      </p:sp>
      <p:sp>
        <p:nvSpPr>
          <p:cNvPr id="3" name="Text Placeholder 2">
            <a:extLst>
              <a:ext uri="{FF2B5EF4-FFF2-40B4-BE49-F238E27FC236}">
                <a16:creationId xmlns:a16="http://schemas.microsoft.com/office/drawing/2014/main" id="{E43D0704-FDA7-4C82-9C30-6A8097117745}"/>
              </a:ext>
            </a:extLst>
          </p:cNvPr>
          <p:cNvSpPr>
            <a:spLocks noGrp="1"/>
          </p:cNvSpPr>
          <p:nvPr>
            <p:ph type="body" sz="quarter" idx="10"/>
          </p:nvPr>
        </p:nvSpPr>
        <p:spPr/>
        <p:txBody>
          <a:bodyPr/>
          <a:lstStyle/>
          <a:p>
            <a:pPr>
              <a:spcAft>
                <a:spcPts val="600"/>
              </a:spcAft>
            </a:pPr>
            <a:endParaRPr lang="en-US" dirty="0"/>
          </a:p>
          <a:p>
            <a:pPr>
              <a:spcAft>
                <a:spcPts val="600"/>
              </a:spcAft>
            </a:pPr>
            <a:r>
              <a:rPr lang="en-US" dirty="0"/>
              <a:t>Let’s say:</a:t>
            </a:r>
          </a:p>
          <a:p>
            <a:pPr lvl="1">
              <a:spcAft>
                <a:spcPts val="600"/>
              </a:spcAft>
            </a:pPr>
            <a:r>
              <a:rPr lang="en-US" dirty="0"/>
              <a:t>    Corpus: “The cat sat on”</a:t>
            </a:r>
          </a:p>
          <a:p>
            <a:pPr lvl="1">
              <a:spcAft>
                <a:spcPts val="600"/>
              </a:spcAft>
            </a:pPr>
            <a:r>
              <a:rPr lang="en-US" dirty="0"/>
              <a:t>    Vocabulary = ["the", "cat", "sat", "on"] → V=4</a:t>
            </a:r>
          </a:p>
          <a:p>
            <a:pPr lvl="1">
              <a:spcAft>
                <a:spcPts val="600"/>
              </a:spcAft>
            </a:pPr>
            <a:r>
              <a:rPr lang="en-US" dirty="0"/>
              <a:t>    Embedding dimension N=2 (tiny, just to visualize)</a:t>
            </a:r>
          </a:p>
          <a:p>
            <a:pPr lvl="1">
              <a:spcAft>
                <a:spcPts val="600"/>
              </a:spcAft>
            </a:pPr>
            <a:endParaRPr lang="en-IN" dirty="0"/>
          </a:p>
          <a:p>
            <a:pPr>
              <a:spcAft>
                <a:spcPts val="600"/>
              </a:spcAft>
            </a:pPr>
            <a:r>
              <a:rPr lang="en-US" dirty="0"/>
              <a:t>So:</a:t>
            </a:r>
          </a:p>
          <a:p>
            <a:pPr>
              <a:spcAft>
                <a:spcPts val="600"/>
              </a:spcAft>
            </a:pPr>
            <a:r>
              <a:rPr lang="en-US" dirty="0"/>
              <a:t>    Input weight matrix W: shape = 4×2</a:t>
            </a:r>
          </a:p>
          <a:p>
            <a:pPr>
              <a:spcAft>
                <a:spcPts val="600"/>
              </a:spcAft>
            </a:pPr>
            <a:r>
              <a:rPr lang="en-US" dirty="0"/>
              <a:t>    Output weight matrix W′: shape = 2×4</a:t>
            </a:r>
          </a:p>
        </p:txBody>
      </p:sp>
    </p:spTree>
    <p:extLst>
      <p:ext uri="{BB962C8B-B14F-4D97-AF65-F5344CB8AC3E}">
        <p14:creationId xmlns:p14="http://schemas.microsoft.com/office/powerpoint/2010/main" val="21245070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ABCE-80A4-49BE-AD16-05DCEFADE6C1}"/>
              </a:ext>
            </a:extLst>
          </p:cNvPr>
          <p:cNvSpPr>
            <a:spLocks noGrp="1"/>
          </p:cNvSpPr>
          <p:nvPr>
            <p:ph type="title"/>
          </p:nvPr>
        </p:nvSpPr>
        <p:spPr/>
        <p:txBody>
          <a:bodyPr/>
          <a:lstStyle/>
          <a:p>
            <a:r>
              <a:rPr lang="en-US" dirty="0"/>
              <a:t>Neural Networks for Embedding</a:t>
            </a:r>
            <a:endParaRPr lang="en-IN" dirty="0"/>
          </a:p>
        </p:txBody>
      </p:sp>
      <p:sp>
        <p:nvSpPr>
          <p:cNvPr id="4" name="Rectangle 3">
            <a:extLst>
              <a:ext uri="{FF2B5EF4-FFF2-40B4-BE49-F238E27FC236}">
                <a16:creationId xmlns:a16="http://schemas.microsoft.com/office/drawing/2014/main" id="{C0FC533B-2770-41A1-A87D-E4715DB7AB7D}"/>
              </a:ext>
            </a:extLst>
          </p:cNvPr>
          <p:cNvSpPr/>
          <p:nvPr/>
        </p:nvSpPr>
        <p:spPr>
          <a:xfrm>
            <a:off x="2532186" y="1652959"/>
            <a:ext cx="365760" cy="2356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D8C6F32-F6E4-49C8-8E87-172EFCED839B}"/>
              </a:ext>
            </a:extLst>
          </p:cNvPr>
          <p:cNvSpPr/>
          <p:nvPr/>
        </p:nvSpPr>
        <p:spPr>
          <a:xfrm>
            <a:off x="4332850" y="2328208"/>
            <a:ext cx="365760" cy="949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588F873-2B0E-44CC-967D-F384901796A0}"/>
              </a:ext>
            </a:extLst>
          </p:cNvPr>
          <p:cNvSpPr/>
          <p:nvPr/>
        </p:nvSpPr>
        <p:spPr>
          <a:xfrm>
            <a:off x="2609559" y="1835839"/>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1E8EE780-0204-4272-ADA4-F6BBF917598B}"/>
              </a:ext>
            </a:extLst>
          </p:cNvPr>
          <p:cNvSpPr/>
          <p:nvPr/>
        </p:nvSpPr>
        <p:spPr>
          <a:xfrm>
            <a:off x="2609558" y="2395909"/>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EECFCD0-0F10-424F-84F2-6CF9EC2AF1A7}"/>
              </a:ext>
            </a:extLst>
          </p:cNvPr>
          <p:cNvSpPr/>
          <p:nvPr/>
        </p:nvSpPr>
        <p:spPr>
          <a:xfrm>
            <a:off x="2609557" y="2953781"/>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2335A46C-6F95-4D2C-921F-9CD65F60B768}"/>
              </a:ext>
            </a:extLst>
          </p:cNvPr>
          <p:cNvSpPr/>
          <p:nvPr/>
        </p:nvSpPr>
        <p:spPr>
          <a:xfrm>
            <a:off x="2609556" y="3511653"/>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nvGrpSpPr>
          <p:cNvPr id="35" name="Group 34">
            <a:extLst>
              <a:ext uri="{FF2B5EF4-FFF2-40B4-BE49-F238E27FC236}">
                <a16:creationId xmlns:a16="http://schemas.microsoft.com/office/drawing/2014/main" id="{96C15052-B6D9-44BC-9C33-AECCAFECA7CE}"/>
              </a:ext>
            </a:extLst>
          </p:cNvPr>
          <p:cNvGrpSpPr/>
          <p:nvPr/>
        </p:nvGrpSpPr>
        <p:grpSpPr>
          <a:xfrm>
            <a:off x="6133514" y="1652959"/>
            <a:ext cx="365760" cy="2356338"/>
            <a:chOff x="5788855" y="1793631"/>
            <a:chExt cx="365760" cy="2356338"/>
          </a:xfrm>
        </p:grpSpPr>
        <p:sp>
          <p:nvSpPr>
            <p:cNvPr id="6" name="Rectangle 5">
              <a:extLst>
                <a:ext uri="{FF2B5EF4-FFF2-40B4-BE49-F238E27FC236}">
                  <a16:creationId xmlns:a16="http://schemas.microsoft.com/office/drawing/2014/main" id="{4CA5DFB0-B2A8-4530-9966-109ABB3A4C45}"/>
                </a:ext>
              </a:extLst>
            </p:cNvPr>
            <p:cNvSpPr/>
            <p:nvPr/>
          </p:nvSpPr>
          <p:spPr>
            <a:xfrm>
              <a:off x="5788855" y="1793631"/>
              <a:ext cx="365760" cy="2356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2EFCEC4-FC7F-4C3F-B95F-CAA7A49619FD}"/>
                </a:ext>
              </a:extLst>
            </p:cNvPr>
            <p:cNvSpPr/>
            <p:nvPr/>
          </p:nvSpPr>
          <p:spPr>
            <a:xfrm>
              <a:off x="5863884" y="1976511"/>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965A003-D67B-41CB-9DA3-5A4DB92AE008}"/>
                </a:ext>
              </a:extLst>
            </p:cNvPr>
            <p:cNvSpPr/>
            <p:nvPr/>
          </p:nvSpPr>
          <p:spPr>
            <a:xfrm>
              <a:off x="5863883" y="2536581"/>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1081A4F-3A79-4EFE-88A6-33C3FACFAE87}"/>
                </a:ext>
              </a:extLst>
            </p:cNvPr>
            <p:cNvSpPr/>
            <p:nvPr/>
          </p:nvSpPr>
          <p:spPr>
            <a:xfrm>
              <a:off x="5863882" y="3094453"/>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FFC3DDF2-DF0B-4F2A-B7DB-2F3CC2F7FE8F}"/>
                </a:ext>
              </a:extLst>
            </p:cNvPr>
            <p:cNvSpPr/>
            <p:nvPr/>
          </p:nvSpPr>
          <p:spPr>
            <a:xfrm>
              <a:off x="5863881" y="3652325"/>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sp>
        <p:nvSpPr>
          <p:cNvPr id="15" name="Oval 14">
            <a:extLst>
              <a:ext uri="{FF2B5EF4-FFF2-40B4-BE49-F238E27FC236}">
                <a16:creationId xmlns:a16="http://schemas.microsoft.com/office/drawing/2014/main" id="{AAD38C51-1414-49A4-9DB0-8FDC37B123F7}"/>
              </a:ext>
            </a:extLst>
          </p:cNvPr>
          <p:cNvSpPr/>
          <p:nvPr/>
        </p:nvSpPr>
        <p:spPr>
          <a:xfrm>
            <a:off x="4410222" y="2434594"/>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A598DB0-05AB-4EE2-939F-CFAC1CFCF350}"/>
              </a:ext>
            </a:extLst>
          </p:cNvPr>
          <p:cNvSpPr/>
          <p:nvPr/>
        </p:nvSpPr>
        <p:spPr>
          <a:xfrm>
            <a:off x="4410222" y="2949824"/>
            <a:ext cx="211015" cy="2180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06B30588-D13A-4918-85D3-303B9DD131E8}"/>
              </a:ext>
            </a:extLst>
          </p:cNvPr>
          <p:cNvCxnSpPr>
            <a:stCxn id="7" idx="6"/>
            <a:endCxn id="15" idx="2"/>
          </p:cNvCxnSpPr>
          <p:nvPr/>
        </p:nvCxnSpPr>
        <p:spPr>
          <a:xfrm>
            <a:off x="2820574" y="1944864"/>
            <a:ext cx="1589648" cy="598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1CE575-F5B2-4755-9045-49658DD504AF}"/>
              </a:ext>
            </a:extLst>
          </p:cNvPr>
          <p:cNvCxnSpPr>
            <a:stCxn id="8" idx="6"/>
            <a:endCxn id="15" idx="2"/>
          </p:cNvCxnSpPr>
          <p:nvPr/>
        </p:nvCxnSpPr>
        <p:spPr>
          <a:xfrm>
            <a:off x="2820573" y="2504934"/>
            <a:ext cx="1589649" cy="38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B8E15F1-2144-4221-828E-6F88C8061D5B}"/>
              </a:ext>
            </a:extLst>
          </p:cNvPr>
          <p:cNvCxnSpPr>
            <a:stCxn id="9" idx="6"/>
            <a:endCxn id="15" idx="2"/>
          </p:cNvCxnSpPr>
          <p:nvPr/>
        </p:nvCxnSpPr>
        <p:spPr>
          <a:xfrm flipV="1">
            <a:off x="2820572" y="2543619"/>
            <a:ext cx="1589650" cy="519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3818342-5A7C-404D-B050-53CBDAB5AC44}"/>
              </a:ext>
            </a:extLst>
          </p:cNvPr>
          <p:cNvCxnSpPr>
            <a:stCxn id="10" idx="6"/>
            <a:endCxn id="15" idx="2"/>
          </p:cNvCxnSpPr>
          <p:nvPr/>
        </p:nvCxnSpPr>
        <p:spPr>
          <a:xfrm flipV="1">
            <a:off x="2820571" y="2543619"/>
            <a:ext cx="1589651" cy="1077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1C557B-DA1B-4D8C-A45C-277FC4C5C97B}"/>
              </a:ext>
            </a:extLst>
          </p:cNvPr>
          <p:cNvCxnSpPr>
            <a:stCxn id="7" idx="6"/>
            <a:endCxn id="16" idx="2"/>
          </p:cNvCxnSpPr>
          <p:nvPr/>
        </p:nvCxnSpPr>
        <p:spPr>
          <a:xfrm>
            <a:off x="2820574" y="1944864"/>
            <a:ext cx="1589648" cy="1113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ED7E0F-FB72-412F-A384-D64EDEB49F83}"/>
              </a:ext>
            </a:extLst>
          </p:cNvPr>
          <p:cNvCxnSpPr>
            <a:stCxn id="8" idx="6"/>
            <a:endCxn id="16" idx="2"/>
          </p:cNvCxnSpPr>
          <p:nvPr/>
        </p:nvCxnSpPr>
        <p:spPr>
          <a:xfrm>
            <a:off x="2820573" y="2504934"/>
            <a:ext cx="1589649" cy="55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03AB4AF-6FA7-466D-8404-CAD29327A022}"/>
              </a:ext>
            </a:extLst>
          </p:cNvPr>
          <p:cNvCxnSpPr>
            <a:stCxn id="9" idx="6"/>
            <a:endCxn id="16" idx="2"/>
          </p:cNvCxnSpPr>
          <p:nvPr/>
        </p:nvCxnSpPr>
        <p:spPr>
          <a:xfrm flipV="1">
            <a:off x="2820572" y="3058849"/>
            <a:ext cx="1589650" cy="3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DD037E-A9B7-453D-B9D3-2C55DBA5AC9D}"/>
              </a:ext>
            </a:extLst>
          </p:cNvPr>
          <p:cNvCxnSpPr>
            <a:stCxn id="10" idx="6"/>
            <a:endCxn id="16" idx="2"/>
          </p:cNvCxnSpPr>
          <p:nvPr/>
        </p:nvCxnSpPr>
        <p:spPr>
          <a:xfrm flipV="1">
            <a:off x="2820571" y="3058849"/>
            <a:ext cx="1589651" cy="56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947D28-9A6B-4CB0-A19E-9E51307EFCBA}"/>
              </a:ext>
            </a:extLst>
          </p:cNvPr>
          <p:cNvCxnSpPr>
            <a:stCxn id="15" idx="6"/>
            <a:endCxn id="11" idx="2"/>
          </p:cNvCxnSpPr>
          <p:nvPr/>
        </p:nvCxnSpPr>
        <p:spPr>
          <a:xfrm flipV="1">
            <a:off x="4621237" y="1944864"/>
            <a:ext cx="1587306" cy="598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6B7C14-9DE6-4821-AB65-6D779E25AC46}"/>
              </a:ext>
            </a:extLst>
          </p:cNvPr>
          <p:cNvCxnSpPr>
            <a:stCxn id="15" idx="6"/>
            <a:endCxn id="12" idx="2"/>
          </p:cNvCxnSpPr>
          <p:nvPr/>
        </p:nvCxnSpPr>
        <p:spPr>
          <a:xfrm flipV="1">
            <a:off x="4621237" y="2504934"/>
            <a:ext cx="1587305" cy="38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D44C3B-AD46-460A-BACA-3ABDE5E27BDD}"/>
              </a:ext>
            </a:extLst>
          </p:cNvPr>
          <p:cNvCxnSpPr>
            <a:endCxn id="13" idx="2"/>
          </p:cNvCxnSpPr>
          <p:nvPr/>
        </p:nvCxnSpPr>
        <p:spPr>
          <a:xfrm>
            <a:off x="4621237" y="2559446"/>
            <a:ext cx="1587304" cy="503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488B97-FC9B-434B-9A09-B1217ED86678}"/>
              </a:ext>
            </a:extLst>
          </p:cNvPr>
          <p:cNvCxnSpPr>
            <a:stCxn id="15" idx="6"/>
            <a:endCxn id="14" idx="2"/>
          </p:cNvCxnSpPr>
          <p:nvPr/>
        </p:nvCxnSpPr>
        <p:spPr>
          <a:xfrm>
            <a:off x="4621237" y="2543619"/>
            <a:ext cx="1587303" cy="1077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31730A-7E5E-4A94-8FD8-F6D5887661BC}"/>
              </a:ext>
            </a:extLst>
          </p:cNvPr>
          <p:cNvCxnSpPr>
            <a:stCxn id="16" idx="6"/>
            <a:endCxn id="11" idx="2"/>
          </p:cNvCxnSpPr>
          <p:nvPr/>
        </p:nvCxnSpPr>
        <p:spPr>
          <a:xfrm flipV="1">
            <a:off x="4621237" y="1944864"/>
            <a:ext cx="1587306" cy="1113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72D4726-AA96-4204-AEF1-035815E06512}"/>
              </a:ext>
            </a:extLst>
          </p:cNvPr>
          <p:cNvCxnSpPr>
            <a:stCxn id="16" idx="6"/>
            <a:endCxn id="12" idx="2"/>
          </p:cNvCxnSpPr>
          <p:nvPr/>
        </p:nvCxnSpPr>
        <p:spPr>
          <a:xfrm flipV="1">
            <a:off x="4621237" y="2504934"/>
            <a:ext cx="1587305" cy="553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5443D55-368B-44F8-B38F-C1F7DE272CF4}"/>
              </a:ext>
            </a:extLst>
          </p:cNvPr>
          <p:cNvCxnSpPr>
            <a:stCxn id="16" idx="6"/>
            <a:endCxn id="13" idx="2"/>
          </p:cNvCxnSpPr>
          <p:nvPr/>
        </p:nvCxnSpPr>
        <p:spPr>
          <a:xfrm>
            <a:off x="4621237" y="3058849"/>
            <a:ext cx="1587304" cy="3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376D493-79F3-48F9-9F33-49966E198F79}"/>
              </a:ext>
            </a:extLst>
          </p:cNvPr>
          <p:cNvCxnSpPr>
            <a:stCxn id="16" idx="6"/>
            <a:endCxn id="14" idx="2"/>
          </p:cNvCxnSpPr>
          <p:nvPr/>
        </p:nvCxnSpPr>
        <p:spPr>
          <a:xfrm>
            <a:off x="4621237" y="3058849"/>
            <a:ext cx="1587303" cy="56182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4A31140-44CA-4DC4-A8C3-5605DA940AC3}"/>
              </a:ext>
            </a:extLst>
          </p:cNvPr>
          <p:cNvSpPr txBox="1"/>
          <p:nvPr/>
        </p:nvSpPr>
        <p:spPr>
          <a:xfrm>
            <a:off x="2489981" y="4157007"/>
            <a:ext cx="422033" cy="307777"/>
          </a:xfrm>
          <a:prstGeom prst="rect">
            <a:avLst/>
          </a:prstGeom>
          <a:noFill/>
        </p:spPr>
        <p:txBody>
          <a:bodyPr wrap="square" rtlCol="0">
            <a:spAutoFit/>
          </a:bodyPr>
          <a:lstStyle/>
          <a:p>
            <a:r>
              <a:rPr lang="en-US" dirty="0">
                <a:solidFill>
                  <a:schemeClr val="tx1"/>
                </a:solidFill>
              </a:rPr>
              <a:t>|V|</a:t>
            </a:r>
            <a:endParaRPr lang="en-IN" dirty="0">
              <a:solidFill>
                <a:schemeClr val="tx1"/>
              </a:solidFill>
            </a:endParaRPr>
          </a:p>
        </p:txBody>
      </p:sp>
      <p:sp>
        <p:nvSpPr>
          <p:cNvPr id="51" name="TextBox 50">
            <a:extLst>
              <a:ext uri="{FF2B5EF4-FFF2-40B4-BE49-F238E27FC236}">
                <a16:creationId xmlns:a16="http://schemas.microsoft.com/office/drawing/2014/main" id="{199D44B5-DC33-4245-9B21-7343746B2A9C}"/>
              </a:ext>
            </a:extLst>
          </p:cNvPr>
          <p:cNvSpPr txBox="1"/>
          <p:nvPr/>
        </p:nvSpPr>
        <p:spPr>
          <a:xfrm>
            <a:off x="4269544" y="3433648"/>
            <a:ext cx="429063" cy="307777"/>
          </a:xfrm>
          <a:prstGeom prst="rect">
            <a:avLst/>
          </a:prstGeom>
          <a:noFill/>
        </p:spPr>
        <p:txBody>
          <a:bodyPr wrap="square" rtlCol="0">
            <a:spAutoFit/>
          </a:bodyPr>
          <a:lstStyle/>
          <a:p>
            <a:r>
              <a:rPr lang="en-US" dirty="0">
                <a:solidFill>
                  <a:schemeClr val="tx1"/>
                </a:solidFill>
              </a:rPr>
              <a:t>|N|</a:t>
            </a:r>
            <a:endParaRPr lang="en-IN" dirty="0">
              <a:solidFill>
                <a:schemeClr val="tx1"/>
              </a:solidFill>
            </a:endParaRPr>
          </a:p>
        </p:txBody>
      </p:sp>
      <p:sp>
        <p:nvSpPr>
          <p:cNvPr id="52" name="TextBox 51">
            <a:extLst>
              <a:ext uri="{FF2B5EF4-FFF2-40B4-BE49-F238E27FC236}">
                <a16:creationId xmlns:a16="http://schemas.microsoft.com/office/drawing/2014/main" id="{C6D23D86-812D-455B-A4DA-6F629CB40F6B}"/>
              </a:ext>
            </a:extLst>
          </p:cNvPr>
          <p:cNvSpPr txBox="1"/>
          <p:nvPr/>
        </p:nvSpPr>
        <p:spPr>
          <a:xfrm>
            <a:off x="6103030" y="4157007"/>
            <a:ext cx="422033" cy="307777"/>
          </a:xfrm>
          <a:prstGeom prst="rect">
            <a:avLst/>
          </a:prstGeom>
          <a:noFill/>
        </p:spPr>
        <p:txBody>
          <a:bodyPr wrap="square" rtlCol="0">
            <a:spAutoFit/>
          </a:bodyPr>
          <a:lstStyle/>
          <a:p>
            <a:r>
              <a:rPr lang="en-US" dirty="0">
                <a:solidFill>
                  <a:schemeClr val="tx1"/>
                </a:solidFill>
              </a:rPr>
              <a:t>|V|</a:t>
            </a:r>
            <a:endParaRPr lang="en-IN" dirty="0">
              <a:solidFill>
                <a:schemeClr val="tx1"/>
              </a:solidFill>
            </a:endParaRPr>
          </a:p>
        </p:txBody>
      </p:sp>
      <p:sp>
        <p:nvSpPr>
          <p:cNvPr id="54" name="TextBox 53">
            <a:extLst>
              <a:ext uri="{FF2B5EF4-FFF2-40B4-BE49-F238E27FC236}">
                <a16:creationId xmlns:a16="http://schemas.microsoft.com/office/drawing/2014/main" id="{A75EC766-9698-46A5-9471-1E856C928D8A}"/>
              </a:ext>
            </a:extLst>
          </p:cNvPr>
          <p:cNvSpPr txBox="1"/>
          <p:nvPr/>
        </p:nvSpPr>
        <p:spPr>
          <a:xfrm>
            <a:off x="2173458" y="1241456"/>
            <a:ext cx="1083209" cy="307777"/>
          </a:xfrm>
          <a:prstGeom prst="rect">
            <a:avLst/>
          </a:prstGeom>
          <a:noFill/>
        </p:spPr>
        <p:txBody>
          <a:bodyPr wrap="square" rtlCol="0">
            <a:spAutoFit/>
          </a:bodyPr>
          <a:lstStyle/>
          <a:p>
            <a:r>
              <a:rPr lang="en-US" dirty="0">
                <a:solidFill>
                  <a:schemeClr val="tx1"/>
                </a:solidFill>
              </a:rPr>
              <a:t>Input layer</a:t>
            </a:r>
            <a:endParaRPr lang="en-IN" dirty="0">
              <a:solidFill>
                <a:schemeClr val="tx1"/>
              </a:solidFill>
            </a:endParaRPr>
          </a:p>
        </p:txBody>
      </p:sp>
      <p:sp>
        <p:nvSpPr>
          <p:cNvPr id="56" name="TextBox 55">
            <a:extLst>
              <a:ext uri="{FF2B5EF4-FFF2-40B4-BE49-F238E27FC236}">
                <a16:creationId xmlns:a16="http://schemas.microsoft.com/office/drawing/2014/main" id="{9C314795-AF18-4CA8-BDDF-1B875A40DFA3}"/>
              </a:ext>
            </a:extLst>
          </p:cNvPr>
          <p:cNvSpPr txBox="1"/>
          <p:nvPr/>
        </p:nvSpPr>
        <p:spPr>
          <a:xfrm>
            <a:off x="3979960" y="1878422"/>
            <a:ext cx="1184029" cy="307777"/>
          </a:xfrm>
          <a:prstGeom prst="rect">
            <a:avLst/>
          </a:prstGeom>
          <a:noFill/>
        </p:spPr>
        <p:txBody>
          <a:bodyPr wrap="square" rtlCol="0">
            <a:spAutoFit/>
          </a:bodyPr>
          <a:lstStyle/>
          <a:p>
            <a:r>
              <a:rPr lang="en-US" dirty="0">
                <a:solidFill>
                  <a:schemeClr val="tx1"/>
                </a:solidFill>
              </a:rPr>
              <a:t>Hidden layer</a:t>
            </a:r>
            <a:endParaRPr lang="en-IN" dirty="0">
              <a:solidFill>
                <a:schemeClr val="tx1"/>
              </a:solidFill>
            </a:endParaRPr>
          </a:p>
        </p:txBody>
      </p:sp>
      <p:sp>
        <p:nvSpPr>
          <p:cNvPr id="57" name="TextBox 56">
            <a:extLst>
              <a:ext uri="{FF2B5EF4-FFF2-40B4-BE49-F238E27FC236}">
                <a16:creationId xmlns:a16="http://schemas.microsoft.com/office/drawing/2014/main" id="{9E964B0F-7545-44BB-B804-56AFB538D43C}"/>
              </a:ext>
            </a:extLst>
          </p:cNvPr>
          <p:cNvSpPr txBox="1"/>
          <p:nvPr/>
        </p:nvSpPr>
        <p:spPr>
          <a:xfrm>
            <a:off x="5722031" y="1237247"/>
            <a:ext cx="1184029" cy="307777"/>
          </a:xfrm>
          <a:prstGeom prst="rect">
            <a:avLst/>
          </a:prstGeom>
          <a:noFill/>
        </p:spPr>
        <p:txBody>
          <a:bodyPr wrap="square" rtlCol="0">
            <a:spAutoFit/>
          </a:bodyPr>
          <a:lstStyle/>
          <a:p>
            <a:r>
              <a:rPr lang="en-US" dirty="0">
                <a:solidFill>
                  <a:schemeClr val="tx1"/>
                </a:solidFill>
              </a:rPr>
              <a:t>Output layer</a:t>
            </a:r>
            <a:endParaRPr lang="en-IN" dirty="0">
              <a:solidFill>
                <a:schemeClr val="tx1"/>
              </a:solidFill>
            </a:endParaRPr>
          </a:p>
        </p:txBody>
      </p:sp>
      <p:pic>
        <p:nvPicPr>
          <p:cNvPr id="17" name="Picture 16">
            <a:extLst>
              <a:ext uri="{FF2B5EF4-FFF2-40B4-BE49-F238E27FC236}">
                <a16:creationId xmlns:a16="http://schemas.microsoft.com/office/drawing/2014/main" id="{BFCD7CD7-F11D-424E-AF9E-3815650556C8}"/>
              </a:ext>
            </a:extLst>
          </p:cNvPr>
          <p:cNvPicPr>
            <a:picLocks noChangeAspect="1"/>
          </p:cNvPicPr>
          <p:nvPr/>
        </p:nvPicPr>
        <p:blipFill>
          <a:blip r:embed="rId3"/>
          <a:stretch>
            <a:fillRect/>
          </a:stretch>
        </p:blipFill>
        <p:spPr>
          <a:xfrm>
            <a:off x="549554" y="3933241"/>
            <a:ext cx="1339243" cy="755307"/>
          </a:xfrm>
          <a:prstGeom prst="rect">
            <a:avLst/>
          </a:prstGeom>
        </p:spPr>
      </p:pic>
      <p:pic>
        <p:nvPicPr>
          <p:cNvPr id="21" name="Picture 20">
            <a:extLst>
              <a:ext uri="{FF2B5EF4-FFF2-40B4-BE49-F238E27FC236}">
                <a16:creationId xmlns:a16="http://schemas.microsoft.com/office/drawing/2014/main" id="{DADED76C-6838-4C93-91FB-BCDA153F0A48}"/>
              </a:ext>
            </a:extLst>
          </p:cNvPr>
          <p:cNvPicPr>
            <a:picLocks noChangeAspect="1"/>
          </p:cNvPicPr>
          <p:nvPr/>
        </p:nvPicPr>
        <p:blipFill>
          <a:blip r:embed="rId4"/>
          <a:stretch>
            <a:fillRect/>
          </a:stretch>
        </p:blipFill>
        <p:spPr>
          <a:xfrm>
            <a:off x="6994951" y="4067557"/>
            <a:ext cx="1940293" cy="486674"/>
          </a:xfrm>
          <a:prstGeom prst="rect">
            <a:avLst/>
          </a:prstGeom>
        </p:spPr>
      </p:pic>
      <p:sp>
        <p:nvSpPr>
          <p:cNvPr id="44" name="TextBox 43">
            <a:extLst>
              <a:ext uri="{FF2B5EF4-FFF2-40B4-BE49-F238E27FC236}">
                <a16:creationId xmlns:a16="http://schemas.microsoft.com/office/drawing/2014/main" id="{42A3CF5A-D9D0-45D7-99E3-F63966625779}"/>
              </a:ext>
            </a:extLst>
          </p:cNvPr>
          <p:cNvSpPr txBox="1"/>
          <p:nvPr/>
        </p:nvSpPr>
        <p:spPr>
          <a:xfrm>
            <a:off x="3446587" y="3434533"/>
            <a:ext cx="429063" cy="307777"/>
          </a:xfrm>
          <a:prstGeom prst="rect">
            <a:avLst/>
          </a:prstGeom>
          <a:noFill/>
        </p:spPr>
        <p:txBody>
          <a:bodyPr wrap="square" rtlCol="0">
            <a:spAutoFit/>
          </a:bodyPr>
          <a:lstStyle/>
          <a:p>
            <a:r>
              <a:rPr lang="en-US" i="1" dirty="0">
                <a:solidFill>
                  <a:schemeClr val="accent1">
                    <a:lumMod val="40000"/>
                    <a:lumOff val="60000"/>
                  </a:schemeClr>
                </a:solidFill>
              </a:rPr>
              <a:t>W</a:t>
            </a:r>
            <a:endParaRPr lang="en-IN" i="1" dirty="0">
              <a:solidFill>
                <a:schemeClr val="accent1">
                  <a:lumMod val="40000"/>
                  <a:lumOff val="60000"/>
                </a:schemeClr>
              </a:solidFill>
            </a:endParaRPr>
          </a:p>
        </p:txBody>
      </p:sp>
      <p:sp>
        <p:nvSpPr>
          <p:cNvPr id="46" name="TextBox 45">
            <a:extLst>
              <a:ext uri="{FF2B5EF4-FFF2-40B4-BE49-F238E27FC236}">
                <a16:creationId xmlns:a16="http://schemas.microsoft.com/office/drawing/2014/main" id="{50C04EC8-96C0-409F-84FD-92383B4604AB}"/>
              </a:ext>
            </a:extLst>
          </p:cNvPr>
          <p:cNvSpPr txBox="1"/>
          <p:nvPr/>
        </p:nvSpPr>
        <p:spPr>
          <a:xfrm>
            <a:off x="5201529" y="3433647"/>
            <a:ext cx="429063" cy="307777"/>
          </a:xfrm>
          <a:prstGeom prst="rect">
            <a:avLst/>
          </a:prstGeom>
          <a:noFill/>
        </p:spPr>
        <p:txBody>
          <a:bodyPr wrap="square" rtlCol="0">
            <a:spAutoFit/>
          </a:bodyPr>
          <a:lstStyle/>
          <a:p>
            <a:r>
              <a:rPr lang="en-US" i="1" dirty="0">
                <a:solidFill>
                  <a:schemeClr val="accent1">
                    <a:lumMod val="40000"/>
                    <a:lumOff val="60000"/>
                  </a:schemeClr>
                </a:solidFill>
              </a:rPr>
              <a:t>W’</a:t>
            </a:r>
            <a:endParaRPr lang="en-IN" i="1" dirty="0">
              <a:solidFill>
                <a:schemeClr val="accent1">
                  <a:lumMod val="40000"/>
                  <a:lumOff val="60000"/>
                </a:schemeClr>
              </a:solidFill>
            </a:endParaRPr>
          </a:p>
        </p:txBody>
      </p:sp>
      <p:sp>
        <p:nvSpPr>
          <p:cNvPr id="48" name="TextBox 47">
            <a:extLst>
              <a:ext uri="{FF2B5EF4-FFF2-40B4-BE49-F238E27FC236}">
                <a16:creationId xmlns:a16="http://schemas.microsoft.com/office/drawing/2014/main" id="{0A701B5B-4CB2-4B2B-8288-915F9779FC71}"/>
              </a:ext>
            </a:extLst>
          </p:cNvPr>
          <p:cNvSpPr txBox="1"/>
          <p:nvPr/>
        </p:nvSpPr>
        <p:spPr>
          <a:xfrm>
            <a:off x="487656" y="4762893"/>
            <a:ext cx="1622498" cy="261610"/>
          </a:xfrm>
          <a:prstGeom prst="rect">
            <a:avLst/>
          </a:prstGeom>
          <a:noFill/>
        </p:spPr>
        <p:txBody>
          <a:bodyPr wrap="square" rtlCol="0">
            <a:spAutoFit/>
          </a:bodyPr>
          <a:lstStyle/>
          <a:p>
            <a:r>
              <a:rPr lang="en-US" sz="1100" dirty="0">
                <a:solidFill>
                  <a:schemeClr val="tx1"/>
                </a:solidFill>
              </a:rPr>
              <a:t>Random Initialization</a:t>
            </a:r>
            <a:endParaRPr lang="en-IN" sz="1100" dirty="0">
              <a:solidFill>
                <a:schemeClr val="tx1"/>
              </a:solidFill>
            </a:endParaRPr>
          </a:p>
        </p:txBody>
      </p:sp>
      <p:sp>
        <p:nvSpPr>
          <p:cNvPr id="53" name="TextBox 52">
            <a:extLst>
              <a:ext uri="{FF2B5EF4-FFF2-40B4-BE49-F238E27FC236}">
                <a16:creationId xmlns:a16="http://schemas.microsoft.com/office/drawing/2014/main" id="{05BBA80A-6AEE-431F-97F6-590A1FE45F02}"/>
              </a:ext>
            </a:extLst>
          </p:cNvPr>
          <p:cNvSpPr txBox="1"/>
          <p:nvPr/>
        </p:nvSpPr>
        <p:spPr>
          <a:xfrm>
            <a:off x="7153848" y="4762893"/>
            <a:ext cx="1622498" cy="261610"/>
          </a:xfrm>
          <a:prstGeom prst="rect">
            <a:avLst/>
          </a:prstGeom>
          <a:noFill/>
        </p:spPr>
        <p:txBody>
          <a:bodyPr wrap="square" rtlCol="0">
            <a:spAutoFit/>
          </a:bodyPr>
          <a:lstStyle/>
          <a:p>
            <a:r>
              <a:rPr lang="en-US" sz="1100" dirty="0">
                <a:solidFill>
                  <a:schemeClr val="tx1"/>
                </a:solidFill>
              </a:rPr>
              <a:t>Random Initialization</a:t>
            </a:r>
            <a:endParaRPr lang="en-IN" sz="1100" dirty="0">
              <a:solidFill>
                <a:schemeClr val="tx1"/>
              </a:solidFill>
            </a:endParaRPr>
          </a:p>
        </p:txBody>
      </p:sp>
    </p:spTree>
    <p:extLst>
      <p:ext uri="{BB962C8B-B14F-4D97-AF65-F5344CB8AC3E}">
        <p14:creationId xmlns:p14="http://schemas.microsoft.com/office/powerpoint/2010/main" val="3415440488"/>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4979</TotalTime>
  <Words>7622</Words>
  <Application>Microsoft Office PowerPoint</Application>
  <PresentationFormat>On-screen Show (16:9)</PresentationFormat>
  <Paragraphs>1110</Paragraphs>
  <Slides>152</Slides>
  <Notes>16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152</vt:i4>
      </vt:variant>
    </vt:vector>
  </HeadingPairs>
  <TitlesOfParts>
    <vt:vector size="165" baseType="lpstr">
      <vt:lpstr>Calibri Light</vt:lpstr>
      <vt:lpstr>Montserrat</vt:lpstr>
      <vt:lpstr>Cambria Math</vt:lpstr>
      <vt:lpstr>Bebas Neue</vt:lpstr>
      <vt:lpstr>Calibri</vt:lpstr>
      <vt:lpstr>Arial</vt:lpstr>
      <vt:lpstr>Bookman Old Style</vt:lpstr>
      <vt:lpstr>NimbusRomNo9L</vt:lpstr>
      <vt:lpstr>Times New Roman</vt:lpstr>
      <vt:lpstr>Courier</vt:lpstr>
      <vt:lpstr>Montserrat Black</vt:lpstr>
      <vt:lpstr>Artificial Intelligence (AI) Technology Consulting by Slidesgo</vt:lpstr>
      <vt:lpstr>1_Retrospect</vt:lpstr>
      <vt:lpstr>Natural Language Processing (NLP)</vt:lpstr>
      <vt:lpstr>What is Natural Language</vt:lpstr>
      <vt:lpstr>Key Features of Natural Language</vt:lpstr>
      <vt:lpstr>Key Features of Natural Language</vt:lpstr>
      <vt:lpstr>Computer Language</vt:lpstr>
      <vt:lpstr>Difference</vt:lpstr>
      <vt:lpstr>Natural Language Processing</vt:lpstr>
      <vt:lpstr>Major Types of NLP Problems</vt:lpstr>
      <vt:lpstr>NLP History</vt:lpstr>
      <vt:lpstr>Turing Test</vt:lpstr>
      <vt:lpstr>Noam Chomsky’s Grammar</vt:lpstr>
      <vt:lpstr>Georgetown-IBM Experiment</vt:lpstr>
      <vt:lpstr>Chinese Room</vt:lpstr>
      <vt:lpstr>Statistical &amp; Machine Learning</vt:lpstr>
      <vt:lpstr>Neural Networks &amp; Deep Learning </vt:lpstr>
      <vt:lpstr>Transformer Models</vt:lpstr>
      <vt:lpstr>Types of Analysis involved in NLP</vt:lpstr>
      <vt:lpstr>Lexical Analysis </vt:lpstr>
      <vt:lpstr>Lexical Analysis</vt:lpstr>
      <vt:lpstr>Lexical Analysis</vt:lpstr>
      <vt:lpstr>Syntactic Analysis/Parsing</vt:lpstr>
      <vt:lpstr>Syntactic Analysis/Parsing</vt:lpstr>
      <vt:lpstr>Semantic Analysis</vt:lpstr>
      <vt:lpstr>Discourse Analysis</vt:lpstr>
      <vt:lpstr>Pragmatic Analysis</vt:lpstr>
      <vt:lpstr>Popular use cases of NLP</vt:lpstr>
      <vt:lpstr>Sentiment Analysis</vt:lpstr>
      <vt:lpstr>Spam Detection</vt:lpstr>
      <vt:lpstr>Resume Mining</vt:lpstr>
      <vt:lpstr>ML/ DL compatible data</vt:lpstr>
      <vt:lpstr>Text to Numbers</vt:lpstr>
      <vt:lpstr>One-Hot Encoding</vt:lpstr>
      <vt:lpstr>One-Hot Encoding</vt:lpstr>
      <vt:lpstr>Bag of Words (BoW)</vt:lpstr>
      <vt:lpstr>Bag of Words (BoW)</vt:lpstr>
      <vt:lpstr>Bag of Words (BoW)</vt:lpstr>
      <vt:lpstr>Bag of Words (BoW)</vt:lpstr>
      <vt:lpstr>TF-IDF</vt:lpstr>
      <vt:lpstr>TF-IDF</vt:lpstr>
      <vt:lpstr>TF-IDF</vt:lpstr>
      <vt:lpstr>TF-IDF</vt:lpstr>
      <vt:lpstr>TF-IDF</vt:lpstr>
      <vt:lpstr>TF-IDF</vt:lpstr>
      <vt:lpstr>TF-IDF</vt:lpstr>
      <vt:lpstr>TF-IDF</vt:lpstr>
      <vt:lpstr>TF-IDF</vt:lpstr>
      <vt:lpstr>TF-IDF</vt:lpstr>
      <vt:lpstr>TF-IDF</vt:lpstr>
      <vt:lpstr>Document Similarity</vt:lpstr>
      <vt:lpstr>Cosine Similarity</vt:lpstr>
      <vt:lpstr>Cosine Similarity</vt:lpstr>
      <vt:lpstr>Cosine Similarity</vt:lpstr>
      <vt:lpstr>Cosine Similarity</vt:lpstr>
      <vt:lpstr>Document Classification</vt:lpstr>
      <vt:lpstr>Naïve Bayes Classification </vt:lpstr>
      <vt:lpstr>Bayes’ Theorem</vt:lpstr>
      <vt:lpstr>Bayes’ Theorem</vt:lpstr>
      <vt:lpstr>Bayes’ Theorem</vt:lpstr>
      <vt:lpstr>Naïve Bayes Classification</vt:lpstr>
      <vt:lpstr>Naïve Bayes Classification</vt:lpstr>
      <vt:lpstr>Naïve Bayes Classification</vt:lpstr>
      <vt:lpstr>Naïve Bayes Classification</vt:lpstr>
      <vt:lpstr>Naïve Bayes Classification</vt:lpstr>
      <vt:lpstr>Naïve Bayes Classification</vt:lpstr>
      <vt:lpstr>Naïve Bayes Classification</vt:lpstr>
      <vt:lpstr>Naïve Bayes Classification</vt:lpstr>
      <vt:lpstr>Naïve Bayes Classification</vt:lpstr>
      <vt:lpstr>Naïve Bayes Classification</vt:lpstr>
      <vt:lpstr>Logistic Regression Classification</vt:lpstr>
      <vt:lpstr>Logistic Regression Classification</vt:lpstr>
      <vt:lpstr>Logistic Regression Classification</vt:lpstr>
      <vt:lpstr>Logistic Regression Classification</vt:lpstr>
      <vt:lpstr>One vs. Rest</vt:lpstr>
      <vt:lpstr>One vs. One approach </vt:lpstr>
      <vt:lpstr>Parametric Vs Non-Parametric</vt:lpstr>
      <vt:lpstr>Terminologies</vt:lpstr>
      <vt:lpstr>Document Clustering</vt:lpstr>
      <vt:lpstr>K-Means Clustering</vt:lpstr>
      <vt:lpstr>K-Means Clustering</vt:lpstr>
      <vt:lpstr>K-Means Clustering</vt:lpstr>
      <vt:lpstr>K-Means Clustering</vt:lpstr>
      <vt:lpstr>K-Means Clustering</vt:lpstr>
      <vt:lpstr>K-Means Clustering</vt:lpstr>
      <vt:lpstr>K-Means Clustering</vt:lpstr>
      <vt:lpstr>NLP in Information Retrieval</vt:lpstr>
      <vt:lpstr>NLP in Information Retrieval</vt:lpstr>
      <vt:lpstr>NLP in Information Retrieval</vt:lpstr>
      <vt:lpstr>NLP in Information Retrieval</vt:lpstr>
      <vt:lpstr>NLP in Information Retrieval</vt:lpstr>
      <vt:lpstr>NLP in Information Retrieval</vt:lpstr>
      <vt:lpstr>NLP in Information Retrieval</vt:lpstr>
      <vt:lpstr>NLP in Information Retrieval</vt:lpstr>
      <vt:lpstr>NLP in Information Retrieval</vt:lpstr>
      <vt:lpstr>NLP in Information Retrieval</vt:lpstr>
      <vt:lpstr>NLP in Information Retrieval</vt:lpstr>
      <vt:lpstr>Neural Networks for Embedding</vt:lpstr>
      <vt:lpstr>Neural Networks for Embedding</vt:lpstr>
      <vt:lpstr>Neural Networks for Embedding</vt:lpstr>
      <vt:lpstr>Neural Networks for Embedding</vt:lpstr>
      <vt:lpstr>Neural Networks for Embedding</vt:lpstr>
      <vt:lpstr>Neural Networks for Embedding</vt:lpstr>
      <vt:lpstr>Neural Networks for Embedding</vt:lpstr>
      <vt:lpstr>Neural Networks for Embedding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Teacher forcing</vt:lpstr>
      <vt:lpstr>RNNs for sequence labeling</vt:lpstr>
      <vt:lpstr>RNNs for sequence classification</vt:lpstr>
      <vt:lpstr>Bidirectional RNNs for classification</vt:lpstr>
      <vt:lpstr>The LSTM: Long short-term memory network</vt:lpstr>
      <vt:lpstr>Units</vt:lpstr>
      <vt:lpstr>Four architectures for NLP tasks with RNNs</vt:lpstr>
      <vt:lpstr>3 components of an encoder-decoder</vt:lpstr>
      <vt:lpstr>Encoder-decoder simplified</vt:lpstr>
      <vt:lpstr>Encoder-decoder showing context</vt:lpstr>
      <vt:lpstr>Problem with passing context c only from end</vt:lpstr>
      <vt:lpstr>Solution: attention</vt:lpstr>
      <vt:lpstr>Encoder-decoder with attention, focusing on the computation of c</vt:lpstr>
      <vt:lpstr>LLMs are built out of transformers</vt:lpstr>
      <vt:lpstr>Problem with static embeddings (word2vec)</vt:lpstr>
      <vt:lpstr>Contextual Embeddings</vt:lpstr>
      <vt:lpstr>Contextual Embeddings</vt:lpstr>
      <vt:lpstr>Intuition of attention</vt:lpstr>
      <vt:lpstr>Intuition of attention: </vt:lpstr>
      <vt:lpstr>Attention definition</vt:lpstr>
      <vt:lpstr>Attention is left-to-right</vt:lpstr>
      <vt:lpstr>Simplified version of attention: a sum of prior words weighted by their similarity with the current word</vt:lpstr>
      <vt:lpstr>Intuition of attention: </vt:lpstr>
      <vt:lpstr>An Actual Attention Head: slightly more complicated</vt:lpstr>
      <vt:lpstr>An Actual Attention Head: slightly more complicated</vt:lpstr>
      <vt:lpstr>An Actual Attention Head: slightly more complicated</vt:lpstr>
      <vt:lpstr>Final equations for one attention head</vt:lpstr>
      <vt:lpstr>Calculating the value of a3</vt:lpstr>
      <vt:lpstr>Actual Attention: slightly more complicated</vt:lpstr>
      <vt:lpstr>Multi-head attention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(NLP)</dc:title>
  <dc:creator>HP</dc:creator>
  <cp:lastModifiedBy>hp</cp:lastModifiedBy>
  <cp:revision>165</cp:revision>
  <dcterms:modified xsi:type="dcterms:W3CDTF">2025-04-30T07:50:57Z</dcterms:modified>
</cp:coreProperties>
</file>